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5" r:id="rId1"/>
  </p:sldMasterIdLst>
  <p:sldIdLst>
    <p:sldId id="256" r:id="rId2"/>
    <p:sldId id="257" r:id="rId3"/>
    <p:sldId id="258" r:id="rId4"/>
    <p:sldId id="261" r:id="rId5"/>
    <p:sldId id="266" r:id="rId6"/>
    <p:sldId id="267" r:id="rId7"/>
    <p:sldId id="270" r:id="rId8"/>
    <p:sldId id="259" r:id="rId9"/>
    <p:sldId id="262" r:id="rId10"/>
    <p:sldId id="265" r:id="rId11"/>
    <p:sldId id="268" r:id="rId12"/>
    <p:sldId id="260" r:id="rId13"/>
    <p:sldId id="263" r:id="rId14"/>
    <p:sldId id="264" r:id="rId15"/>
    <p:sldId id="269" r:id="rId16"/>
    <p:sldId id="271"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47" autoAdjust="0"/>
    <p:restoredTop sz="94660"/>
  </p:normalViewPr>
  <p:slideViewPr>
    <p:cSldViewPr snapToGrid="0">
      <p:cViewPr varScale="1">
        <p:scale>
          <a:sx n="85" d="100"/>
          <a:sy n="85" d="100"/>
        </p:scale>
        <p:origin x="590"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65759" y="2166364"/>
            <a:ext cx="11471565" cy="1739347"/>
          </a:xfrm>
        </p:spPr>
        <p:txBody>
          <a:bodyPr tIns="45720" bIns="45720" anchor="ctr">
            <a:normAutofit/>
          </a:bodyPr>
          <a:lstStyle>
            <a:lvl1pPr algn="ctr">
              <a:lnSpc>
                <a:spcPct val="80000"/>
              </a:lnSpc>
              <a:defRPr sz="6000" spc="150" baseline="0"/>
            </a:lvl1pPr>
          </a:lstStyle>
          <a:p>
            <a:r>
              <a:rPr lang="en-US"/>
              <a:t>Click to edit Master title style</a:t>
            </a:r>
            <a:endParaRPr lang="en-US" dirty="0"/>
          </a:p>
        </p:txBody>
      </p:sp>
      <p:sp>
        <p:nvSpPr>
          <p:cNvPr id="3" name="Subtitle 2"/>
          <p:cNvSpPr>
            <a:spLocks noGrp="1"/>
          </p:cNvSpPr>
          <p:nvPr>
            <p:ph type="subTitle" idx="1"/>
          </p:nvPr>
        </p:nvSpPr>
        <p:spPr>
          <a:xfrm>
            <a:off x="1524000" y="3996250"/>
            <a:ext cx="9144000" cy="1309255"/>
          </a:xfrm>
        </p:spPr>
        <p:txBody>
          <a:bodyPr>
            <a:normAutofit/>
          </a:bodyPr>
          <a:lstStyle>
            <a:lvl1pPr marL="0" indent="0" algn="ctr">
              <a:buNone/>
              <a:defRPr sz="2000"/>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10/7/2024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7386148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10/7/2024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114691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191" y="2208879"/>
            <a:ext cx="10515600" cy="1676400"/>
          </a:xfrm>
        </p:spPr>
        <p:txBody>
          <a:bodyPr anchor="ctr">
            <a:noAutofit/>
          </a:bodyPr>
          <a:lstStyle>
            <a:lvl1pPr algn="ctr">
              <a:lnSpc>
                <a:spcPct val="80000"/>
              </a:lnSpc>
              <a:defRPr sz="6000" b="0" spc="150" baseline="0">
                <a:solidFill>
                  <a:schemeClr val="bg1"/>
                </a:solidFill>
              </a:defRPr>
            </a:lvl1pPr>
          </a:lstStyle>
          <a:p>
            <a:r>
              <a:rPr lang="en-US"/>
              <a:t>Click to edit Master title style</a:t>
            </a:r>
            <a:endParaRPr lang="en-US" dirty="0"/>
          </a:p>
        </p:txBody>
      </p:sp>
      <p:sp>
        <p:nvSpPr>
          <p:cNvPr id="3" name="Text Placeholder 2"/>
          <p:cNvSpPr>
            <a:spLocks noGrp="1"/>
          </p:cNvSpPr>
          <p:nvPr>
            <p:ph type="body" idx="1"/>
          </p:nvPr>
        </p:nvSpPr>
        <p:spPr>
          <a:xfrm>
            <a:off x="833191" y="4010334"/>
            <a:ext cx="10515600" cy="1174639"/>
          </a:xfrm>
        </p:spPr>
        <p:txBody>
          <a:bodyPr anchor="t">
            <a:normAutofit/>
          </a:bodyPr>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solidFill>
                  <a:schemeClr val="tx2"/>
                </a:solidFill>
              </a:defRPr>
            </a:lvl1pPr>
          </a:lstStyle>
          <a:p>
            <a:fld id="{B61BEF0D-F0BB-DE4B-95CE-6DB70DBA9567}" type="datetimeFigureOut">
              <a:rPr lang="en-US" smtClean="0"/>
              <a:pPr/>
              <a:t>10/7/2024</a:t>
            </a:fld>
            <a:endParaRPr lang="en-US" dirty="0"/>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856741771"/>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05344"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30391"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10/7/2024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157046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207008"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07008" y="2656566"/>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31230"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31230" y="2656564"/>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10/7/2024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764736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10/7/2024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7990848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10/7/2024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6094953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207008" y="2120054"/>
            <a:ext cx="6126480" cy="4114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789023" y="2147486"/>
            <a:ext cx="3200400" cy="3432319"/>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10/7/2024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66027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Picture Placeholder 2"/>
          <p:cNvSpPr>
            <a:spLocks noGrp="1" noChangeAspect="1"/>
          </p:cNvSpPr>
          <p:nvPr>
            <p:ph type="pic" idx="1"/>
          </p:nvPr>
        </p:nvSpPr>
        <p:spPr>
          <a:xfrm>
            <a:off x="1280160" y="2211494"/>
            <a:ext cx="6126480" cy="393192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7790688" y="2150621"/>
            <a:ext cx="3200400" cy="3429000"/>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10/7/2024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523603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10/7/2024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4009826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9019312" y="0"/>
            <a:ext cx="27432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9160624" y="274638"/>
            <a:ext cx="2402380" cy="58975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199" y="274638"/>
            <a:ext cx="7973291" cy="589756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38200" y="6422854"/>
            <a:ext cx="2743196" cy="365125"/>
          </a:xfrm>
        </p:spPr>
        <p:txBody>
          <a:bodyPr/>
          <a:lstStyle/>
          <a:p>
            <a:fld id="{B61BEF0D-F0BB-DE4B-95CE-6DB70DBA9567}" type="datetimeFigureOut">
              <a:rPr lang="en-US" smtClean="0"/>
              <a:pPr/>
              <a:t>10/7/2024</a:t>
            </a:fld>
            <a:endParaRPr lang="en-US" dirty="0"/>
          </a:p>
        </p:txBody>
      </p:sp>
      <p:sp>
        <p:nvSpPr>
          <p:cNvPr id="5" name="Footer Placeholder 4"/>
          <p:cNvSpPr>
            <a:spLocks noGrp="1"/>
          </p:cNvSpPr>
          <p:nvPr>
            <p:ph type="ftr" sz="quarter" idx="11"/>
          </p:nvPr>
        </p:nvSpPr>
        <p:spPr>
          <a:xfrm>
            <a:off x="3776135" y="6422854"/>
            <a:ext cx="4279669" cy="365125"/>
          </a:xfrm>
        </p:spPr>
        <p:txBody>
          <a:bodyPr/>
          <a:lstStyle/>
          <a:p>
            <a:endParaRPr lang="en-US" dirty="0"/>
          </a:p>
        </p:txBody>
      </p:sp>
      <p:sp>
        <p:nvSpPr>
          <p:cNvPr id="6" name="Slide Number Placeholder 5"/>
          <p:cNvSpPr>
            <a:spLocks noGrp="1"/>
          </p:cNvSpPr>
          <p:nvPr>
            <p:ph type="sldNum" sz="quarter" idx="12"/>
          </p:nvPr>
        </p:nvSpPr>
        <p:spPr>
          <a:xfrm>
            <a:off x="8073048" y="6422854"/>
            <a:ext cx="879759"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705117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483" y="176109"/>
            <a:ext cx="12188952"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02919" y="284176"/>
            <a:ext cx="9784080" cy="15087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02919" y="2011680"/>
            <a:ext cx="9784080" cy="420624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202266" y="6422854"/>
            <a:ext cx="3000894" cy="365125"/>
          </a:xfrm>
          <a:prstGeom prst="rect">
            <a:avLst/>
          </a:prstGeom>
        </p:spPr>
        <p:txBody>
          <a:bodyPr vert="horz" lIns="91440" tIns="45720" rIns="45720" bIns="45720" rtlCol="0" anchor="ctr"/>
          <a:lstStyle>
            <a:lvl1pPr algn="l">
              <a:defRPr sz="1050">
                <a:solidFill>
                  <a:schemeClr val="tx1"/>
                </a:solidFill>
              </a:defRPr>
            </a:lvl1pPr>
          </a:lstStyle>
          <a:p>
            <a:fld id="{B61BEF0D-F0BB-DE4B-95CE-6DB70DBA9567}" type="datetimeFigureOut">
              <a:rPr lang="en-US" smtClean="0"/>
              <a:pPr/>
              <a:t>10/7/2024</a:t>
            </a:fld>
            <a:endParaRPr lang="en-US" dirty="0"/>
          </a:p>
        </p:txBody>
      </p:sp>
      <p:sp>
        <p:nvSpPr>
          <p:cNvPr id="5" name="Footer Placeholder 4"/>
          <p:cNvSpPr>
            <a:spLocks noGrp="1"/>
          </p:cNvSpPr>
          <p:nvPr>
            <p:ph type="ftr" sz="quarter" idx="3"/>
          </p:nvPr>
        </p:nvSpPr>
        <p:spPr>
          <a:xfrm>
            <a:off x="5596471" y="6422854"/>
            <a:ext cx="5044440" cy="365125"/>
          </a:xfrm>
          <a:prstGeom prst="rect">
            <a:avLst/>
          </a:prstGeom>
        </p:spPr>
        <p:txBody>
          <a:bodyPr vert="horz" lIns="91440" tIns="45720" rIns="91440" bIns="45720" rtlCol="0" anchor="ctr"/>
          <a:lstStyle>
            <a:lvl1pPr algn="r">
              <a:defRPr sz="1050">
                <a:solidFill>
                  <a:schemeClr val="tx1"/>
                </a:solidFill>
              </a:defRPr>
            </a:lvl1pPr>
          </a:lstStyle>
          <a:p>
            <a:endParaRPr lang="en-US" dirty="0"/>
          </a:p>
        </p:txBody>
      </p:sp>
      <p:sp>
        <p:nvSpPr>
          <p:cNvPr id="6" name="Slide Number Placeholder 5"/>
          <p:cNvSpPr>
            <a:spLocks noGrp="1"/>
          </p:cNvSpPr>
          <p:nvPr>
            <p:ph type="sldNum" sz="quarter" idx="4"/>
          </p:nvPr>
        </p:nvSpPr>
        <p:spPr>
          <a:xfrm>
            <a:off x="10658927" y="6422854"/>
            <a:ext cx="946264" cy="365125"/>
          </a:xfrm>
          <a:prstGeom prst="rect">
            <a:avLst/>
          </a:prstGeom>
        </p:spPr>
        <p:txBody>
          <a:bodyPr vert="horz" lIns="45720" tIns="45720" rIns="91440" bIns="45720" rtlCol="0" anchor="ctr"/>
          <a:lstStyle>
            <a:lvl1pPr algn="l">
              <a:defRPr sz="1200" b="0">
                <a:solidFill>
                  <a:schemeClr val="tx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089234922"/>
      </p:ext>
    </p:extLst>
  </p:cSld>
  <p:clrMap bg1="dk1" tx1="lt1" bg2="dk2" tx2="lt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Lst>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9A1578-DAF2-46EB-A615-EEF5EAED96D5}"/>
              </a:ext>
            </a:extLst>
          </p:cNvPr>
          <p:cNvSpPr>
            <a:spLocks noGrp="1"/>
          </p:cNvSpPr>
          <p:nvPr>
            <p:ph type="ctrTitle"/>
          </p:nvPr>
        </p:nvSpPr>
        <p:spPr>
          <a:xfrm>
            <a:off x="1701053" y="1924003"/>
            <a:ext cx="8915399" cy="2262781"/>
          </a:xfrm>
        </p:spPr>
        <p:txBody>
          <a:bodyPr/>
          <a:lstStyle/>
          <a:p>
            <a:pPr algn="ctr"/>
            <a:r>
              <a:rPr lang="en-GB" dirty="0"/>
              <a:t>Music Curriculum </a:t>
            </a:r>
          </a:p>
        </p:txBody>
      </p:sp>
      <p:sp>
        <p:nvSpPr>
          <p:cNvPr id="3" name="Subtitle 2">
            <a:extLst>
              <a:ext uri="{FF2B5EF4-FFF2-40B4-BE49-F238E27FC236}">
                <a16:creationId xmlns:a16="http://schemas.microsoft.com/office/drawing/2014/main" id="{765B2307-8F7F-45AC-BAD9-B84CFD1BC37C}"/>
              </a:ext>
            </a:extLst>
          </p:cNvPr>
          <p:cNvSpPr>
            <a:spLocks noGrp="1"/>
          </p:cNvSpPr>
          <p:nvPr>
            <p:ph type="subTitle" idx="1"/>
          </p:nvPr>
        </p:nvSpPr>
        <p:spPr>
          <a:xfrm>
            <a:off x="1476936" y="4072236"/>
            <a:ext cx="8915399" cy="1126283"/>
          </a:xfrm>
        </p:spPr>
        <p:txBody>
          <a:bodyPr/>
          <a:lstStyle/>
          <a:p>
            <a:pPr algn="ctr"/>
            <a:r>
              <a:rPr lang="en-GB" dirty="0"/>
              <a:t>Generative Learning Document </a:t>
            </a:r>
          </a:p>
        </p:txBody>
      </p:sp>
      <p:pic>
        <p:nvPicPr>
          <p:cNvPr id="1026" name="Picture 2" descr="HayfieldLane (@HayfieldLanePri) / X">
            <a:extLst>
              <a:ext uri="{FF2B5EF4-FFF2-40B4-BE49-F238E27FC236}">
                <a16:creationId xmlns:a16="http://schemas.microsoft.com/office/drawing/2014/main" id="{62494C0C-4A9E-46D7-A442-F335369A72A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63072" y="4540064"/>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17478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9756B-D71F-4D0A-B1CF-AF9FD3124591}"/>
              </a:ext>
            </a:extLst>
          </p:cNvPr>
          <p:cNvSpPr>
            <a:spLocks noGrp="1"/>
          </p:cNvSpPr>
          <p:nvPr>
            <p:ph type="title"/>
          </p:nvPr>
        </p:nvSpPr>
        <p:spPr/>
        <p:txBody>
          <a:bodyPr/>
          <a:lstStyle/>
          <a:p>
            <a:pPr algn="ctr"/>
            <a:r>
              <a:rPr lang="en-GB" dirty="0"/>
              <a:t>At Hayfield Lane, teaching and learning is split into 3 key themes</a:t>
            </a:r>
          </a:p>
        </p:txBody>
      </p:sp>
      <p:pic>
        <p:nvPicPr>
          <p:cNvPr id="2050" name="Picture 2" descr="Performing - Free art icons">
            <a:extLst>
              <a:ext uri="{FF2B5EF4-FFF2-40B4-BE49-F238E27FC236}">
                <a16:creationId xmlns:a16="http://schemas.microsoft.com/office/drawing/2014/main" id="{E834A541-7CE7-4F5A-8C54-1322D52F12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55142" y="2962257"/>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Composing - Free music icons">
            <a:extLst>
              <a:ext uri="{FF2B5EF4-FFF2-40B4-BE49-F238E27FC236}">
                <a16:creationId xmlns:a16="http://schemas.microsoft.com/office/drawing/2014/main" id="{57E485C2-1F42-4A3B-B451-3FD9392DF3D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73422" y="2962258"/>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Listening - Free music icons">
            <a:extLst>
              <a:ext uri="{FF2B5EF4-FFF2-40B4-BE49-F238E27FC236}">
                <a16:creationId xmlns:a16="http://schemas.microsoft.com/office/drawing/2014/main" id="{06996B74-7F9C-4025-8358-9AE3151FAB2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90318" y="2962257"/>
            <a:ext cx="2143125" cy="214312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485C06B8-1A66-48D4-A3FC-ACA96CB88706}"/>
              </a:ext>
            </a:extLst>
          </p:cNvPr>
          <p:cNvSpPr txBox="1"/>
          <p:nvPr/>
        </p:nvSpPr>
        <p:spPr>
          <a:xfrm>
            <a:off x="8655142" y="5351929"/>
            <a:ext cx="2143125" cy="461665"/>
          </a:xfrm>
          <a:prstGeom prst="rect">
            <a:avLst/>
          </a:prstGeom>
          <a:noFill/>
        </p:spPr>
        <p:txBody>
          <a:bodyPr wrap="square" rtlCol="0">
            <a:spAutoFit/>
          </a:bodyPr>
          <a:lstStyle/>
          <a:p>
            <a:pPr algn="ctr"/>
            <a:r>
              <a:rPr lang="en-GB" sz="2400" dirty="0"/>
              <a:t>Performing </a:t>
            </a:r>
          </a:p>
        </p:txBody>
      </p:sp>
      <p:sp>
        <p:nvSpPr>
          <p:cNvPr id="8" name="TextBox 7">
            <a:extLst>
              <a:ext uri="{FF2B5EF4-FFF2-40B4-BE49-F238E27FC236}">
                <a16:creationId xmlns:a16="http://schemas.microsoft.com/office/drawing/2014/main" id="{8056CBE0-F1F1-4E47-A2D7-4059811F4980}"/>
              </a:ext>
            </a:extLst>
          </p:cNvPr>
          <p:cNvSpPr txBox="1"/>
          <p:nvPr/>
        </p:nvSpPr>
        <p:spPr>
          <a:xfrm>
            <a:off x="990318" y="5351928"/>
            <a:ext cx="2143125" cy="461665"/>
          </a:xfrm>
          <a:prstGeom prst="rect">
            <a:avLst/>
          </a:prstGeom>
          <a:noFill/>
        </p:spPr>
        <p:txBody>
          <a:bodyPr wrap="square" rtlCol="0">
            <a:spAutoFit/>
          </a:bodyPr>
          <a:lstStyle/>
          <a:p>
            <a:pPr algn="ctr"/>
            <a:r>
              <a:rPr lang="en-GB" sz="2400" dirty="0"/>
              <a:t>Appraising </a:t>
            </a:r>
          </a:p>
        </p:txBody>
      </p:sp>
      <p:sp>
        <p:nvSpPr>
          <p:cNvPr id="9" name="TextBox 8">
            <a:extLst>
              <a:ext uri="{FF2B5EF4-FFF2-40B4-BE49-F238E27FC236}">
                <a16:creationId xmlns:a16="http://schemas.microsoft.com/office/drawing/2014/main" id="{982702E4-77D6-45EB-B7CD-E64E8D9334F8}"/>
              </a:ext>
            </a:extLst>
          </p:cNvPr>
          <p:cNvSpPr txBox="1"/>
          <p:nvPr/>
        </p:nvSpPr>
        <p:spPr>
          <a:xfrm>
            <a:off x="4773423" y="5351929"/>
            <a:ext cx="2143125" cy="461665"/>
          </a:xfrm>
          <a:prstGeom prst="rect">
            <a:avLst/>
          </a:prstGeom>
          <a:noFill/>
        </p:spPr>
        <p:txBody>
          <a:bodyPr wrap="square" rtlCol="0">
            <a:spAutoFit/>
          </a:bodyPr>
          <a:lstStyle/>
          <a:p>
            <a:pPr algn="ctr"/>
            <a:r>
              <a:rPr lang="en-GB" sz="2400" dirty="0"/>
              <a:t>Composing </a:t>
            </a:r>
          </a:p>
        </p:txBody>
      </p:sp>
    </p:spTree>
    <p:extLst>
      <p:ext uri="{BB962C8B-B14F-4D97-AF65-F5344CB8AC3E}">
        <p14:creationId xmlns:p14="http://schemas.microsoft.com/office/powerpoint/2010/main" val="29562978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CA5FBC-2C80-4A9E-8E11-9CADD4FBA75F}"/>
              </a:ext>
            </a:extLst>
          </p:cNvPr>
          <p:cNvSpPr>
            <a:spLocks noGrp="1"/>
          </p:cNvSpPr>
          <p:nvPr>
            <p:ph type="title"/>
          </p:nvPr>
        </p:nvSpPr>
        <p:spPr>
          <a:xfrm>
            <a:off x="1202919" y="263552"/>
            <a:ext cx="9784080" cy="1508760"/>
          </a:xfrm>
        </p:spPr>
        <p:txBody>
          <a:bodyPr/>
          <a:lstStyle/>
          <a:p>
            <a:pPr algn="ctr"/>
            <a:r>
              <a:rPr lang="en-GB" dirty="0"/>
              <a:t>Appraising </a:t>
            </a:r>
          </a:p>
        </p:txBody>
      </p:sp>
      <p:sp>
        <p:nvSpPr>
          <p:cNvPr id="3" name="Content Placeholder 2">
            <a:extLst>
              <a:ext uri="{FF2B5EF4-FFF2-40B4-BE49-F238E27FC236}">
                <a16:creationId xmlns:a16="http://schemas.microsoft.com/office/drawing/2014/main" id="{6FC728BC-9A71-4A8E-8B33-2F1BE7EE4EB1}"/>
              </a:ext>
            </a:extLst>
          </p:cNvPr>
          <p:cNvSpPr>
            <a:spLocks noGrp="1"/>
          </p:cNvSpPr>
          <p:nvPr>
            <p:ph idx="1"/>
          </p:nvPr>
        </p:nvSpPr>
        <p:spPr>
          <a:xfrm>
            <a:off x="1202919" y="2367584"/>
            <a:ext cx="9784080" cy="4206240"/>
          </a:xfrm>
        </p:spPr>
        <p:txBody>
          <a:bodyPr>
            <a:normAutofit/>
          </a:bodyPr>
          <a:lstStyle/>
          <a:p>
            <a:pPr marL="0" indent="0" algn="ctr">
              <a:buNone/>
            </a:pPr>
            <a:r>
              <a:rPr lang="en-US" dirty="0"/>
              <a:t>Our aim is for children to be confident to talk about different musical aspects, and what they can hear through careful consideration and application of skills and knowledge. </a:t>
            </a:r>
          </a:p>
          <a:p>
            <a:pPr marL="0" indent="0" algn="ctr">
              <a:buNone/>
            </a:pPr>
            <a:endParaRPr lang="en-US" dirty="0"/>
          </a:p>
          <a:p>
            <a:pPr marL="0" indent="0" algn="ctr">
              <a:buNone/>
            </a:pPr>
            <a:r>
              <a:rPr lang="en-US" dirty="0"/>
              <a:t>Throughout the year, children are taught to develop their ability to listen and appraise by careful consideration of the musical elements being presented and by developing their ability to assess the relative qualities of the music studied.  Our body of work includes music recommended  by the Model Music Curriculum, which ensures we use pieces from a wide range of cultures and traditions including Western classical music, Popular music and Traditional music from around the world.</a:t>
            </a:r>
          </a:p>
          <a:p>
            <a:pPr marL="0" indent="0">
              <a:buNone/>
            </a:pPr>
            <a:endParaRPr lang="en-GB" dirty="0"/>
          </a:p>
        </p:txBody>
      </p:sp>
    </p:spTree>
    <p:extLst>
      <p:ext uri="{BB962C8B-B14F-4D97-AF65-F5344CB8AC3E}">
        <p14:creationId xmlns:p14="http://schemas.microsoft.com/office/powerpoint/2010/main" val="9764899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329BA08-3E4D-4874-A5D2-311B37CDA099}"/>
              </a:ext>
            </a:extLst>
          </p:cNvPr>
          <p:cNvSpPr txBox="1"/>
          <p:nvPr/>
        </p:nvSpPr>
        <p:spPr>
          <a:xfrm>
            <a:off x="412377" y="717177"/>
            <a:ext cx="11501717" cy="5262979"/>
          </a:xfrm>
          <a:prstGeom prst="rect">
            <a:avLst/>
          </a:prstGeom>
          <a:noFill/>
        </p:spPr>
        <p:txBody>
          <a:bodyPr wrap="square" rtlCol="0">
            <a:spAutoFit/>
          </a:bodyPr>
          <a:lstStyle/>
          <a:p>
            <a:r>
              <a:rPr lang="en-GB" sz="1600" b="1" u="sng" dirty="0"/>
              <a:t>EYFS: </a:t>
            </a:r>
          </a:p>
          <a:p>
            <a:r>
              <a:rPr lang="en-US" sz="1600" dirty="0"/>
              <a:t>Begin to say how a piece of music makes them feel and why, linked to their experiences. </a:t>
            </a:r>
          </a:p>
          <a:p>
            <a:r>
              <a:rPr lang="en-US" sz="1600" dirty="0"/>
              <a:t>Begin to talk about a pieces of music and begin to discuss how it makes them feel. </a:t>
            </a:r>
          </a:p>
          <a:p>
            <a:r>
              <a:rPr lang="en-US" sz="1400" dirty="0">
                <a:solidFill>
                  <a:schemeClr val="bg2">
                    <a:lumMod val="50000"/>
                  </a:schemeClr>
                </a:solidFill>
              </a:rPr>
              <a:t>Children might begin to express preferences for class songs to sing together, and sing songs they have learnt and liked independently when in provision. Through our ‘out of this world’ topic, children will listen to Gustav Holst’s ‘planets’ series and begin to talk about (after modeling) how it sounds, and which planet it might be linked to and why based on the way it sounds. They will also discuss how it makes them feel, building up to creating their own planet piece based on their experiences of sound. </a:t>
            </a:r>
          </a:p>
          <a:p>
            <a:endParaRPr lang="en-GB" sz="1600" dirty="0"/>
          </a:p>
          <a:p>
            <a:r>
              <a:rPr lang="en-GB" sz="1600" b="1" u="sng" dirty="0"/>
              <a:t>YEAR ONE: </a:t>
            </a:r>
          </a:p>
          <a:p>
            <a:r>
              <a:rPr lang="en-US" sz="1600" dirty="0"/>
              <a:t>Form an opinion to express how they feel about a piece of music </a:t>
            </a:r>
          </a:p>
          <a:p>
            <a:r>
              <a:rPr lang="en-US" sz="1600" dirty="0"/>
              <a:t>Identify what different sounds could represent and give a reason why </a:t>
            </a:r>
          </a:p>
          <a:p>
            <a:r>
              <a:rPr lang="en-US" sz="1600" dirty="0"/>
              <a:t>Recognize repeated patterns </a:t>
            </a:r>
          </a:p>
          <a:p>
            <a:r>
              <a:rPr lang="en-US" sz="1600" dirty="0"/>
              <a:t>Differentiate between a fast/slow tempo, loud/quiet and high/low sounds </a:t>
            </a:r>
          </a:p>
          <a:p>
            <a:r>
              <a:rPr lang="en-US" sz="1600" dirty="0"/>
              <a:t>Hear a pulse in a piece of music </a:t>
            </a:r>
          </a:p>
          <a:p>
            <a:r>
              <a:rPr lang="en-US" sz="1600" dirty="0"/>
              <a:t>Describe how sounds are made and changed </a:t>
            </a:r>
          </a:p>
          <a:p>
            <a:r>
              <a:rPr lang="en-US" sz="1600" dirty="0"/>
              <a:t>Respond to different moods in music and say how a piece of music makes them feel</a:t>
            </a:r>
          </a:p>
          <a:p>
            <a:r>
              <a:rPr lang="en-US" sz="1400" dirty="0">
                <a:solidFill>
                  <a:schemeClr val="bg2">
                    <a:lumMod val="50000"/>
                  </a:schemeClr>
                </a:solidFill>
              </a:rPr>
              <a:t>Children will partake in weekly music appreciation assemblies where they are exposed to a wide range of musical genres and themes to listen, discuss and appraise. Across the year they will listen to a variation of Christmas songs, traditional African music and seaside soundscapes as part of their curriculum, discussing the various features how the music makes them feel. They will listen to and discuss these various pieces and looks for similarities and differences through their experiences over the year. In summer term children will create mind maps to show this.  During Autumn Term children will listen to ‘Peter and the Wolf’ thinking about its features to then use as a model to create their own class compositions for the Three Little Pigs. </a:t>
            </a:r>
          </a:p>
          <a:p>
            <a:endParaRPr lang="en-US" b="1" dirty="0"/>
          </a:p>
        </p:txBody>
      </p:sp>
    </p:spTree>
    <p:extLst>
      <p:ext uri="{BB962C8B-B14F-4D97-AF65-F5344CB8AC3E}">
        <p14:creationId xmlns:p14="http://schemas.microsoft.com/office/powerpoint/2010/main" val="42826662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329BA08-3E4D-4874-A5D2-311B37CDA099}"/>
              </a:ext>
            </a:extLst>
          </p:cNvPr>
          <p:cNvSpPr txBox="1"/>
          <p:nvPr/>
        </p:nvSpPr>
        <p:spPr>
          <a:xfrm>
            <a:off x="403412" y="242047"/>
            <a:ext cx="11501717" cy="6494085"/>
          </a:xfrm>
          <a:prstGeom prst="rect">
            <a:avLst/>
          </a:prstGeom>
          <a:noFill/>
        </p:spPr>
        <p:txBody>
          <a:bodyPr wrap="square" rtlCol="0">
            <a:spAutoFit/>
          </a:bodyPr>
          <a:lstStyle/>
          <a:p>
            <a:r>
              <a:rPr lang="en-US" sz="1600" b="1" u="sng" dirty="0"/>
              <a:t>YEAR TWO: </a:t>
            </a:r>
            <a:endParaRPr lang="en-GB" sz="1600" b="1" u="sng" dirty="0"/>
          </a:p>
          <a:p>
            <a:r>
              <a:rPr lang="en-US" sz="1600" dirty="0"/>
              <a:t>Identify particular features when listening to music – including music from historical periods/ different genres/styles and traditions </a:t>
            </a:r>
          </a:p>
          <a:p>
            <a:r>
              <a:rPr lang="en-US" sz="1600" dirty="0"/>
              <a:t>Begin to associate sounds with instruments </a:t>
            </a:r>
          </a:p>
          <a:p>
            <a:r>
              <a:rPr lang="en-US" sz="1600" dirty="0"/>
              <a:t>Identify the pulse in a piece of music and tap along </a:t>
            </a:r>
          </a:p>
          <a:p>
            <a:r>
              <a:rPr lang="en-US" sz="1600" dirty="0"/>
              <a:t>Recall short rhythmic patterns in a piece of music </a:t>
            </a:r>
          </a:p>
          <a:p>
            <a:r>
              <a:rPr lang="en-US" sz="1600" dirty="0"/>
              <a:t>Begin to </a:t>
            </a:r>
            <a:r>
              <a:rPr lang="en-US" sz="1600" dirty="0" err="1"/>
              <a:t>recognise</a:t>
            </a:r>
            <a:r>
              <a:rPr lang="en-US" sz="1600" dirty="0"/>
              <a:t> changes in timbre, dynamics and pitch </a:t>
            </a:r>
          </a:p>
          <a:p>
            <a:r>
              <a:rPr lang="en-US" sz="1600" dirty="0" err="1"/>
              <a:t>Recognise</a:t>
            </a:r>
            <a:r>
              <a:rPr lang="en-US" sz="1600" dirty="0"/>
              <a:t> and name different instruments by sight </a:t>
            </a:r>
          </a:p>
          <a:p>
            <a:r>
              <a:rPr lang="en-US" sz="1600" dirty="0"/>
              <a:t>Evaluate and improve their own work and give reasons</a:t>
            </a:r>
          </a:p>
          <a:p>
            <a:r>
              <a:rPr lang="en-US" sz="1400" dirty="0">
                <a:solidFill>
                  <a:schemeClr val="bg2">
                    <a:lumMod val="50000"/>
                  </a:schemeClr>
                </a:solidFill>
              </a:rPr>
              <a:t>Children will partake in weekly music appreciation assemblies where they are exposed to a wide range of musical genres and themes to listen, discuss and appraise. Across the year children will listen to a range of songs across various themes such as Christmas, Diwali, Charlie and the Chocolate factory/Wonka and the Tear Thief. Children think not just about songs, but also other sounds linked to experiences and themed learning such as fireworks, showing this in shape poems through Literacy. </a:t>
            </a:r>
          </a:p>
          <a:p>
            <a:endParaRPr lang="en-GB" sz="1600" dirty="0"/>
          </a:p>
          <a:p>
            <a:r>
              <a:rPr lang="en-GB" sz="1600" b="1" u="sng" dirty="0"/>
              <a:t>YEAR THREE: </a:t>
            </a:r>
          </a:p>
          <a:p>
            <a:r>
              <a:rPr lang="en-US" sz="1600" dirty="0"/>
              <a:t>Use musical words (pitch/duration/dynamics/tempo) to describe and give their opinion on a piece of music </a:t>
            </a:r>
          </a:p>
          <a:p>
            <a:r>
              <a:rPr lang="en-US" sz="1600" dirty="0"/>
              <a:t>Evaluate and improve their work, explaining how it has improved using a success criterion </a:t>
            </a:r>
          </a:p>
          <a:p>
            <a:r>
              <a:rPr lang="en-US" sz="1600" dirty="0" err="1"/>
              <a:t>Recognise</a:t>
            </a:r>
            <a:r>
              <a:rPr lang="en-US" sz="1600" dirty="0"/>
              <a:t> the work of at least one famous composer </a:t>
            </a:r>
          </a:p>
          <a:p>
            <a:r>
              <a:rPr lang="en-US" sz="1600" dirty="0"/>
              <a:t>Understand that music can be played or listened to for a variety of purposes (including different cultures and periods in history) </a:t>
            </a:r>
            <a:r>
              <a:rPr lang="en-US" sz="1600" dirty="0" err="1"/>
              <a:t>Recognise</a:t>
            </a:r>
            <a:r>
              <a:rPr lang="en-US" sz="1600" dirty="0"/>
              <a:t> a range of instruments by ear </a:t>
            </a:r>
          </a:p>
          <a:p>
            <a:r>
              <a:rPr lang="en-US" sz="1600" dirty="0" err="1"/>
              <a:t>Internalise</a:t>
            </a:r>
            <a:r>
              <a:rPr lang="en-US" sz="1600" dirty="0"/>
              <a:t> the pulse in a piece of music </a:t>
            </a:r>
          </a:p>
          <a:p>
            <a:r>
              <a:rPr lang="en-US" sz="1600" dirty="0" err="1"/>
              <a:t>Recognise</a:t>
            </a:r>
            <a:r>
              <a:rPr lang="en-US" sz="1600" dirty="0"/>
              <a:t> the symbol for crotchet and crotchet rests </a:t>
            </a:r>
          </a:p>
          <a:p>
            <a:r>
              <a:rPr lang="en-US" sz="1600" dirty="0"/>
              <a:t>Know the location of notes on the staff means high/low pitch </a:t>
            </a:r>
          </a:p>
          <a:p>
            <a:r>
              <a:rPr lang="en-US" sz="1600" dirty="0"/>
              <a:t>Identify the features within a piece of music</a:t>
            </a:r>
          </a:p>
          <a:p>
            <a:r>
              <a:rPr lang="en-US" sz="1400" dirty="0">
                <a:solidFill>
                  <a:schemeClr val="bg2">
                    <a:lumMod val="50000"/>
                  </a:schemeClr>
                </a:solidFill>
              </a:rPr>
              <a:t>Children will partake in weekly music appreciation assemblies where they are exposed to a wide range of musical genres and themes to listen, discuss and appraise. Children will listen to music from Robin hood and think about how the use of temp can provide contrast within a piece of music. They will listen to varying pieces, and think about the tempo and instruments within the music and how it makes them feel. Children will build on this in their stone age topic, also imagining what could be happening based on the music. Children will internalize the pulse of a piece of music linked to the roman army. </a:t>
            </a:r>
            <a:endParaRPr lang="en-GB" sz="1400" dirty="0"/>
          </a:p>
        </p:txBody>
      </p:sp>
    </p:spTree>
    <p:extLst>
      <p:ext uri="{BB962C8B-B14F-4D97-AF65-F5344CB8AC3E}">
        <p14:creationId xmlns:p14="http://schemas.microsoft.com/office/powerpoint/2010/main" val="18099242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329BA08-3E4D-4874-A5D2-311B37CDA099}"/>
              </a:ext>
            </a:extLst>
          </p:cNvPr>
          <p:cNvSpPr txBox="1"/>
          <p:nvPr/>
        </p:nvSpPr>
        <p:spPr>
          <a:xfrm>
            <a:off x="403412" y="242047"/>
            <a:ext cx="11501717" cy="5693866"/>
          </a:xfrm>
          <a:prstGeom prst="rect">
            <a:avLst/>
          </a:prstGeom>
          <a:noFill/>
        </p:spPr>
        <p:txBody>
          <a:bodyPr wrap="square" rtlCol="0">
            <a:spAutoFit/>
          </a:bodyPr>
          <a:lstStyle/>
          <a:p>
            <a:endParaRPr lang="en-GB" sz="1600" b="1" u="sng" dirty="0"/>
          </a:p>
          <a:p>
            <a:r>
              <a:rPr lang="en-GB" sz="1600" b="1" u="sng" dirty="0"/>
              <a:t>YEAR FOUR: </a:t>
            </a:r>
            <a:br>
              <a:rPr lang="en-GB" sz="1600" b="1" u="sng" dirty="0"/>
            </a:br>
            <a:r>
              <a:rPr lang="en-US" sz="1600" dirty="0"/>
              <a:t>Explain why silence is used in a piece of music and say what effect it has</a:t>
            </a:r>
          </a:p>
          <a:p>
            <a:r>
              <a:rPr lang="en-US" sz="1600" dirty="0"/>
              <a:t>Start to identify the character of a piece of music </a:t>
            </a:r>
          </a:p>
          <a:p>
            <a:r>
              <a:rPr lang="en-US" sz="1600" dirty="0"/>
              <a:t>Describe and identify the different purposes of music including different styles and traditions </a:t>
            </a:r>
          </a:p>
          <a:p>
            <a:r>
              <a:rPr lang="en-US" sz="1600" dirty="0"/>
              <a:t>Begin to identify the style of work of established composers (</a:t>
            </a:r>
            <a:r>
              <a:rPr lang="en-US" sz="1600" dirty="0" err="1"/>
              <a:t>eg</a:t>
            </a:r>
            <a:r>
              <a:rPr lang="en-US" sz="1600" dirty="0"/>
              <a:t> Beethoven. Mozart, Elgar </a:t>
            </a:r>
            <a:r>
              <a:rPr lang="en-US" sz="1600" dirty="0" err="1"/>
              <a:t>etc</a:t>
            </a:r>
            <a:r>
              <a:rPr lang="en-US" sz="1600" dirty="0"/>
              <a:t>) </a:t>
            </a:r>
          </a:p>
          <a:p>
            <a:r>
              <a:rPr lang="en-US" sz="1600" dirty="0"/>
              <a:t>Use musical words (pitch/duration/timbre/dynamics/tempo) to describe a piece of music and composition</a:t>
            </a:r>
          </a:p>
          <a:p>
            <a:r>
              <a:rPr lang="en-US" sz="1400" dirty="0">
                <a:solidFill>
                  <a:schemeClr val="bg2">
                    <a:lumMod val="50000"/>
                  </a:schemeClr>
                </a:solidFill>
              </a:rPr>
              <a:t>Children will partake in weekly music appreciation assemblies where they are exposed to a wide range of musical genres and themes to listen, discuss and appraise. Through PE &amp; Dance in the Autumn term, children listen to Tchaikovsky’s nutcracker where they identify and describe the style of music, and then use this within their dance. During Egyptians topic, children will listen to and appraise Egyptian music using musical terminology, giving their opinions and identifying the character of the music. During the Iron man, children will listen to and find patterns between the pitch of a sound and what produced it. </a:t>
            </a:r>
          </a:p>
          <a:p>
            <a:endParaRPr lang="en-US" sz="1400" dirty="0">
              <a:solidFill>
                <a:schemeClr val="bg2">
                  <a:lumMod val="50000"/>
                </a:schemeClr>
              </a:solidFill>
            </a:endParaRPr>
          </a:p>
          <a:p>
            <a:endParaRPr lang="en-US" sz="1400" dirty="0">
              <a:solidFill>
                <a:schemeClr val="bg2">
                  <a:lumMod val="50000"/>
                </a:schemeClr>
              </a:solidFill>
            </a:endParaRPr>
          </a:p>
          <a:p>
            <a:r>
              <a:rPr lang="en-US" sz="1600" b="1" u="sng" dirty="0"/>
              <a:t>YEAR FIVE:</a:t>
            </a:r>
          </a:p>
          <a:p>
            <a:r>
              <a:rPr lang="en-US" sz="1600" dirty="0"/>
              <a:t>Describe, compare and evaluate music, using musical notation </a:t>
            </a:r>
          </a:p>
          <a:p>
            <a:r>
              <a:rPr lang="en-US" sz="1600" dirty="0"/>
              <a:t>Suggest improvements to their own or other’s work </a:t>
            </a:r>
          </a:p>
          <a:p>
            <a:r>
              <a:rPr lang="en-US" sz="1600" dirty="0"/>
              <a:t>Choose the most appropriate tempo for a piece of music </a:t>
            </a:r>
          </a:p>
          <a:p>
            <a:r>
              <a:rPr lang="en-US" sz="1600" dirty="0"/>
              <a:t>Identify and begin to evaluate the features within different pieces of music, including different genres and different historical pieces of music </a:t>
            </a:r>
          </a:p>
          <a:p>
            <a:r>
              <a:rPr lang="en-US" sz="1600" dirty="0"/>
              <a:t>Compare and contrast the work of established composers and show preferences </a:t>
            </a:r>
          </a:p>
          <a:p>
            <a:r>
              <a:rPr lang="en-US" sz="1400" dirty="0">
                <a:solidFill>
                  <a:schemeClr val="bg2">
                    <a:lumMod val="50000"/>
                  </a:schemeClr>
                </a:solidFill>
              </a:rPr>
              <a:t>Children will partake in weekly music appreciation assemblies where they are exposed to a wide range of musical genres and themes to listen, discuss and appraise. Children will listen to the soundtrack from ‘Harry Potter and the Philosophers Stone’ and compare these to other pieces and genres of music, discussing what emotions it evokes and why. Children will listen to wartime songs and discuss what tempo they are and then choose a tempo that would be appropriate to set a mood for a piece of music. </a:t>
            </a:r>
            <a:endParaRPr lang="en-GB" sz="1400" b="1" u="sng" dirty="0"/>
          </a:p>
        </p:txBody>
      </p:sp>
    </p:spTree>
    <p:extLst>
      <p:ext uri="{BB962C8B-B14F-4D97-AF65-F5344CB8AC3E}">
        <p14:creationId xmlns:p14="http://schemas.microsoft.com/office/powerpoint/2010/main" val="7669002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329BA08-3E4D-4874-A5D2-311B37CDA099}"/>
              </a:ext>
            </a:extLst>
          </p:cNvPr>
          <p:cNvSpPr txBox="1"/>
          <p:nvPr/>
        </p:nvSpPr>
        <p:spPr>
          <a:xfrm>
            <a:off x="403412" y="242047"/>
            <a:ext cx="11501717" cy="2431435"/>
          </a:xfrm>
          <a:prstGeom prst="rect">
            <a:avLst/>
          </a:prstGeom>
          <a:noFill/>
        </p:spPr>
        <p:txBody>
          <a:bodyPr wrap="square" rtlCol="0">
            <a:spAutoFit/>
          </a:bodyPr>
          <a:lstStyle/>
          <a:p>
            <a:endParaRPr lang="en-GB" sz="1600" b="1" u="sng" dirty="0"/>
          </a:p>
          <a:p>
            <a:r>
              <a:rPr lang="en-GB" sz="1600" b="1" u="sng" dirty="0"/>
              <a:t>YEAR SIX: </a:t>
            </a:r>
            <a:br>
              <a:rPr lang="en-GB" sz="1600" b="1" u="sng" dirty="0"/>
            </a:br>
            <a:r>
              <a:rPr lang="en-US" sz="1600" dirty="0"/>
              <a:t>Refine and improve their work </a:t>
            </a:r>
          </a:p>
          <a:p>
            <a:r>
              <a:rPr lang="en-US" sz="1600" dirty="0"/>
              <a:t>Evaluate how a venue, occasion and purpose affects the way a piece of music is created </a:t>
            </a:r>
          </a:p>
          <a:p>
            <a:r>
              <a:rPr lang="en-US" sz="1600" dirty="0"/>
              <a:t>Compare and contrast the impact that different composers from different times will have had on the people of the time</a:t>
            </a:r>
          </a:p>
          <a:p>
            <a:r>
              <a:rPr lang="en-US" sz="1600" dirty="0"/>
              <a:t>Analyze features within different pieces of music</a:t>
            </a:r>
          </a:p>
          <a:p>
            <a:r>
              <a:rPr lang="en-US" sz="1400" dirty="0">
                <a:solidFill>
                  <a:schemeClr val="bg2">
                    <a:lumMod val="50000"/>
                  </a:schemeClr>
                </a:solidFill>
              </a:rPr>
              <a:t>Children will partake in weekly music appreciation assemblies where they are exposed to a wide range of musical genres and themes to listen, discuss and appraise. Children will listen to, and learn samba rhythms using call and response and discuss the features of samba music. During ‘Pig Heart Boy’ children will listen to music by Camille Saint </a:t>
            </a:r>
            <a:r>
              <a:rPr lang="en-US" sz="1400" dirty="0" err="1">
                <a:solidFill>
                  <a:schemeClr val="bg2">
                    <a:lumMod val="50000"/>
                  </a:schemeClr>
                </a:solidFill>
              </a:rPr>
              <a:t>Soens</a:t>
            </a:r>
            <a:r>
              <a:rPr lang="en-US" sz="1400" dirty="0">
                <a:solidFill>
                  <a:schemeClr val="bg2">
                    <a:lumMod val="50000"/>
                  </a:schemeClr>
                </a:solidFill>
              </a:rPr>
              <a:t>, then use their interpretation of this to create a collage (Art Link). They will look at aspects of a fanfare and its key features.</a:t>
            </a:r>
            <a:endParaRPr lang="en-GB" sz="1400" b="1" u="sng" dirty="0"/>
          </a:p>
        </p:txBody>
      </p:sp>
    </p:spTree>
    <p:extLst>
      <p:ext uri="{BB962C8B-B14F-4D97-AF65-F5344CB8AC3E}">
        <p14:creationId xmlns:p14="http://schemas.microsoft.com/office/powerpoint/2010/main" val="11661339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CA5FBC-2C80-4A9E-8E11-9CADD4FBA75F}"/>
              </a:ext>
            </a:extLst>
          </p:cNvPr>
          <p:cNvSpPr>
            <a:spLocks noGrp="1"/>
          </p:cNvSpPr>
          <p:nvPr>
            <p:ph type="title"/>
          </p:nvPr>
        </p:nvSpPr>
        <p:spPr/>
        <p:txBody>
          <a:bodyPr/>
          <a:lstStyle/>
          <a:p>
            <a:pPr algn="ctr"/>
            <a:r>
              <a:rPr lang="en-GB" dirty="0"/>
              <a:t>Composing </a:t>
            </a:r>
          </a:p>
        </p:txBody>
      </p:sp>
      <p:sp>
        <p:nvSpPr>
          <p:cNvPr id="3" name="Content Placeholder 2">
            <a:extLst>
              <a:ext uri="{FF2B5EF4-FFF2-40B4-BE49-F238E27FC236}">
                <a16:creationId xmlns:a16="http://schemas.microsoft.com/office/drawing/2014/main" id="{6FC728BC-9A71-4A8E-8B33-2F1BE7EE4EB1}"/>
              </a:ext>
            </a:extLst>
          </p:cNvPr>
          <p:cNvSpPr>
            <a:spLocks noGrp="1"/>
          </p:cNvSpPr>
          <p:nvPr>
            <p:ph idx="1"/>
          </p:nvPr>
        </p:nvSpPr>
        <p:spPr>
          <a:xfrm>
            <a:off x="1202919" y="2651760"/>
            <a:ext cx="9784080" cy="4206240"/>
          </a:xfrm>
        </p:spPr>
        <p:txBody>
          <a:bodyPr>
            <a:normAutofit/>
          </a:bodyPr>
          <a:lstStyle/>
          <a:p>
            <a:pPr marL="0" indent="0" algn="ctr">
              <a:buNone/>
            </a:pPr>
            <a:r>
              <a:rPr lang="en-GB" dirty="0"/>
              <a:t>Our aim is for children to explore music in different ways, and be able to compose for a purpose based on their musical knowledge.</a:t>
            </a:r>
          </a:p>
          <a:p>
            <a:pPr marL="0" indent="0" algn="ctr">
              <a:buNone/>
            </a:pPr>
            <a:endParaRPr lang="en-GB" dirty="0"/>
          </a:p>
          <a:p>
            <a:pPr marL="0" indent="0" algn="ctr">
              <a:buNone/>
            </a:pPr>
            <a:r>
              <a:rPr lang="en-US" dirty="0"/>
              <a:t>As pupils travel through the Key Stages, they develop the craft of creating melodies and fashion these into short pieces. Composition aids to develop reliable musical memory and includes recalling of melodic shapes, harmonic sequences, rhythmic patterns and sections of their compositions. </a:t>
            </a:r>
            <a:endParaRPr lang="en-GB" dirty="0"/>
          </a:p>
        </p:txBody>
      </p:sp>
    </p:spTree>
    <p:extLst>
      <p:ext uri="{BB962C8B-B14F-4D97-AF65-F5344CB8AC3E}">
        <p14:creationId xmlns:p14="http://schemas.microsoft.com/office/powerpoint/2010/main" val="29604297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329BA08-3E4D-4874-A5D2-311B37CDA099}"/>
              </a:ext>
            </a:extLst>
          </p:cNvPr>
          <p:cNvSpPr txBox="1"/>
          <p:nvPr/>
        </p:nvSpPr>
        <p:spPr>
          <a:xfrm>
            <a:off x="345141" y="645459"/>
            <a:ext cx="11501717" cy="5201424"/>
          </a:xfrm>
          <a:prstGeom prst="rect">
            <a:avLst/>
          </a:prstGeom>
          <a:noFill/>
        </p:spPr>
        <p:txBody>
          <a:bodyPr wrap="square" rtlCol="0">
            <a:spAutoFit/>
          </a:bodyPr>
          <a:lstStyle/>
          <a:p>
            <a:r>
              <a:rPr lang="en-GB" sz="1600" b="1" u="sng" dirty="0"/>
              <a:t>EYFS:</a:t>
            </a:r>
          </a:p>
          <a:p>
            <a:r>
              <a:rPr lang="en-US" sz="1600" dirty="0"/>
              <a:t>Children explore the different sounds of instruments and different ways of changing them </a:t>
            </a:r>
          </a:p>
          <a:p>
            <a:r>
              <a:rPr lang="en-US" sz="1400" dirty="0">
                <a:solidFill>
                  <a:schemeClr val="bg2">
                    <a:lumMod val="50000"/>
                  </a:schemeClr>
                </a:solidFill>
              </a:rPr>
              <a:t>Children will explore instruments in a range of ways, through both topic learning and provision. They will think about sounds instruments create and how to play these loud/quiet when in a group, thinking about the difference between the two. Children will follow a piece of music to play the same dynamic as. During out of this world, children will create their own planet, and think about what instrument they might choose to best fit their planet, after experiencing Gustav Holst’s ‘planets’ series. </a:t>
            </a:r>
          </a:p>
          <a:p>
            <a:endParaRPr lang="en-US" sz="1400" dirty="0">
              <a:solidFill>
                <a:schemeClr val="bg2">
                  <a:lumMod val="50000"/>
                </a:schemeClr>
              </a:solidFill>
            </a:endParaRPr>
          </a:p>
          <a:p>
            <a:endParaRPr lang="en-US" sz="1600" dirty="0"/>
          </a:p>
          <a:p>
            <a:r>
              <a:rPr lang="en-US" sz="1600" b="1" u="sng" dirty="0"/>
              <a:t>YEAR ONE: </a:t>
            </a:r>
            <a:br>
              <a:rPr lang="en-US" sz="1600" b="1" u="sng" dirty="0"/>
            </a:br>
            <a:r>
              <a:rPr lang="en-US" sz="1600" dirty="0"/>
              <a:t>Make a range of sounds with their voice and instruments </a:t>
            </a:r>
          </a:p>
          <a:p>
            <a:r>
              <a:rPr lang="en-US" sz="1600" dirty="0"/>
              <a:t>Identify changes in sounds </a:t>
            </a:r>
          </a:p>
          <a:p>
            <a:r>
              <a:rPr lang="en-US" sz="1600" dirty="0"/>
              <a:t>Differentiate between long and short sounds </a:t>
            </a:r>
          </a:p>
          <a:p>
            <a:r>
              <a:rPr lang="en-US" sz="1600" dirty="0"/>
              <a:t>Repeat short, rhythmic and melodic patterns </a:t>
            </a:r>
          </a:p>
          <a:p>
            <a:r>
              <a:rPr lang="en-US" sz="1600" dirty="0"/>
              <a:t>Represent sounds pictorially </a:t>
            </a:r>
          </a:p>
          <a:p>
            <a:r>
              <a:rPr lang="en-US" sz="1600" dirty="0"/>
              <a:t>Make a sequence of sounds for a purpose </a:t>
            </a:r>
            <a:r>
              <a:rPr lang="en-GB" sz="1600" dirty="0"/>
              <a:t> </a:t>
            </a:r>
          </a:p>
          <a:p>
            <a:r>
              <a:rPr lang="en-GB" sz="1400" dirty="0">
                <a:solidFill>
                  <a:schemeClr val="bg2">
                    <a:lumMod val="50000"/>
                  </a:schemeClr>
                </a:solidFill>
              </a:rPr>
              <a:t>Children will explore instruments linked to their themed learning, and use what they know and find out to create a piece of music to perform as a class. They will also create their own individual musical compositions using what they learn about long and short sounds, representing these pictorially to be able to read it back. This will first be done with body percussion using pictures to follow, before building up to African instruments and frog, fish, tadpole representations of musical beats/notes in groups. In summer term when looking at seascapes, children will create their own graphic scores to show their individual compositions. </a:t>
            </a:r>
          </a:p>
          <a:p>
            <a:endParaRPr lang="en-GB" sz="1400" dirty="0">
              <a:solidFill>
                <a:schemeClr val="bg2">
                  <a:lumMod val="50000"/>
                </a:schemeClr>
              </a:solidFill>
            </a:endParaRPr>
          </a:p>
          <a:p>
            <a:endParaRPr lang="en-GB" dirty="0"/>
          </a:p>
        </p:txBody>
      </p:sp>
    </p:spTree>
    <p:extLst>
      <p:ext uri="{BB962C8B-B14F-4D97-AF65-F5344CB8AC3E}">
        <p14:creationId xmlns:p14="http://schemas.microsoft.com/office/powerpoint/2010/main" val="28336290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329BA08-3E4D-4874-A5D2-311B37CDA099}"/>
              </a:ext>
            </a:extLst>
          </p:cNvPr>
          <p:cNvSpPr txBox="1"/>
          <p:nvPr/>
        </p:nvSpPr>
        <p:spPr>
          <a:xfrm>
            <a:off x="345141" y="233083"/>
            <a:ext cx="11501717" cy="6401753"/>
          </a:xfrm>
          <a:prstGeom prst="rect">
            <a:avLst/>
          </a:prstGeom>
          <a:noFill/>
        </p:spPr>
        <p:txBody>
          <a:bodyPr wrap="square" rtlCol="0">
            <a:spAutoFit/>
          </a:bodyPr>
          <a:lstStyle/>
          <a:p>
            <a:r>
              <a:rPr lang="en-GB" sz="1600" b="1" u="sng" dirty="0"/>
              <a:t>YEAR TWO: </a:t>
            </a:r>
            <a:br>
              <a:rPr lang="en-GB" sz="1600" b="1" u="sng" dirty="0"/>
            </a:br>
            <a:r>
              <a:rPr lang="en-US" sz="1600" dirty="0"/>
              <a:t>Order sounds to have a beginning/middle/end </a:t>
            </a:r>
          </a:p>
          <a:p>
            <a:r>
              <a:rPr lang="en-US" sz="1600" dirty="0"/>
              <a:t>Represent sounds pictorially with increasing relevance </a:t>
            </a:r>
          </a:p>
          <a:p>
            <a:r>
              <a:rPr lang="en-US" sz="1600" dirty="0"/>
              <a:t>Choose sounds to achieve an effect – including use of technology </a:t>
            </a:r>
          </a:p>
          <a:p>
            <a:r>
              <a:rPr lang="en-US" sz="1600" dirty="0"/>
              <a:t>Begin to compose short melodic patterns using 2 or 3 notes (tuned instrument/voice) </a:t>
            </a:r>
          </a:p>
          <a:p>
            <a:r>
              <a:rPr lang="en-US" sz="1600" dirty="0"/>
              <a:t>Create short, rhythmic patterns – sequences of long/short sounds </a:t>
            </a:r>
          </a:p>
          <a:p>
            <a:r>
              <a:rPr lang="en-US" sz="1600" dirty="0"/>
              <a:t>Selective in the control used on an instrument in order to create an intended effect </a:t>
            </a:r>
          </a:p>
          <a:p>
            <a:r>
              <a:rPr lang="en-US" sz="1600" dirty="0"/>
              <a:t>Create their own symbols to represent sounds  Choose sounds to make an effect on the listener</a:t>
            </a:r>
            <a:endParaRPr lang="en-GB" sz="1600" b="1" u="sng" dirty="0"/>
          </a:p>
          <a:p>
            <a:r>
              <a:rPr lang="en-GB" sz="1400" dirty="0">
                <a:solidFill>
                  <a:schemeClr val="bg2">
                    <a:lumMod val="50000"/>
                  </a:schemeClr>
                </a:solidFill>
              </a:rPr>
              <a:t>Children will use their musical knowledge to create music to go alongside the story of Rama and Sita within Diwali learning. They do this in a group, thinking of how to represent the different stages of the story and why. Children will compose music to show how the tear thief moves through time. They will use what they know of musical vocabulary to explain the reasoning for their choices based on the characters/setting within their composition. Children will use musical notation to show their composition in a frame.  </a:t>
            </a:r>
          </a:p>
          <a:p>
            <a:endParaRPr lang="en-GB" sz="1400" dirty="0">
              <a:solidFill>
                <a:schemeClr val="bg2">
                  <a:lumMod val="50000"/>
                </a:schemeClr>
              </a:solidFill>
            </a:endParaRPr>
          </a:p>
          <a:p>
            <a:endParaRPr lang="en-GB" sz="1400" dirty="0">
              <a:solidFill>
                <a:schemeClr val="bg2">
                  <a:lumMod val="50000"/>
                </a:schemeClr>
              </a:solidFill>
            </a:endParaRPr>
          </a:p>
          <a:p>
            <a:r>
              <a:rPr lang="en-GB" sz="1400" b="1" u="sng" dirty="0"/>
              <a:t>YEAR THREE: </a:t>
            </a:r>
          </a:p>
          <a:p>
            <a:r>
              <a:rPr lang="en-US" sz="1600" dirty="0"/>
              <a:t>Create repeated patterns using instruments </a:t>
            </a:r>
          </a:p>
          <a:p>
            <a:r>
              <a:rPr lang="en-US" sz="1600" dirty="0"/>
              <a:t>Create accompaniments for melodies </a:t>
            </a:r>
          </a:p>
          <a:p>
            <a:r>
              <a:rPr lang="en-US" sz="1600" dirty="0"/>
              <a:t>Combine different sounds to create a specific mood or feeling</a:t>
            </a:r>
          </a:p>
          <a:p>
            <a:r>
              <a:rPr lang="en-US" sz="1600" dirty="0"/>
              <a:t>Understand how the use of tempo can provide contrast within a piece of music </a:t>
            </a:r>
          </a:p>
          <a:p>
            <a:r>
              <a:rPr lang="en-US" sz="1600" dirty="0"/>
              <a:t>Begin to read and write musical notation </a:t>
            </a:r>
          </a:p>
          <a:p>
            <a:r>
              <a:rPr lang="en-US" sz="1600" dirty="0"/>
              <a:t>Effectively choose, order, combine and control sounds to create different textures </a:t>
            </a:r>
          </a:p>
          <a:p>
            <a:r>
              <a:rPr lang="en-US" sz="1600" dirty="0"/>
              <a:t>Use silent beats for effect (rests) </a:t>
            </a:r>
          </a:p>
          <a:p>
            <a:r>
              <a:rPr lang="en-US" sz="1600" dirty="0"/>
              <a:t>Combine different musical elements (</a:t>
            </a:r>
            <a:r>
              <a:rPr lang="en-US" sz="1600" dirty="0" err="1"/>
              <a:t>eg</a:t>
            </a:r>
            <a:r>
              <a:rPr lang="en-US" sz="1600" dirty="0"/>
              <a:t> – fast/slow, high/low, loud/soft) in their composition</a:t>
            </a:r>
          </a:p>
          <a:p>
            <a:r>
              <a:rPr lang="en-US" sz="1400" dirty="0">
                <a:solidFill>
                  <a:schemeClr val="bg2">
                    <a:lumMod val="50000"/>
                  </a:schemeClr>
                </a:solidFill>
              </a:rPr>
              <a:t>Within </a:t>
            </a:r>
            <a:r>
              <a:rPr lang="en-US" sz="1400" dirty="0" err="1">
                <a:solidFill>
                  <a:schemeClr val="bg2">
                    <a:lumMod val="50000"/>
                  </a:schemeClr>
                </a:solidFill>
              </a:rPr>
              <a:t>Stig</a:t>
            </a:r>
            <a:r>
              <a:rPr lang="en-US" sz="1400" dirty="0">
                <a:solidFill>
                  <a:schemeClr val="bg2">
                    <a:lumMod val="50000"/>
                  </a:schemeClr>
                </a:solidFill>
              </a:rPr>
              <a:t> of the Dump, children will plan sounds to create a specific mood/feeling and use pictures to differentiate between tempos. Children will talk about the dynamics they will use for effect and chose order and combine sounds to create textures in their composition.  During Roman Invasion children will learn to recognize the symbols for crochet and crochet rests and use these to create their own beat for a roman march  (linked to computing &amp; sequencing) </a:t>
            </a:r>
            <a:endParaRPr lang="en-GB" sz="1400" dirty="0">
              <a:solidFill>
                <a:schemeClr val="bg2">
                  <a:lumMod val="50000"/>
                </a:schemeClr>
              </a:solidFill>
            </a:endParaRPr>
          </a:p>
        </p:txBody>
      </p:sp>
    </p:spTree>
    <p:extLst>
      <p:ext uri="{BB962C8B-B14F-4D97-AF65-F5344CB8AC3E}">
        <p14:creationId xmlns:p14="http://schemas.microsoft.com/office/powerpoint/2010/main" val="2953640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329BA08-3E4D-4874-A5D2-311B37CDA099}"/>
              </a:ext>
            </a:extLst>
          </p:cNvPr>
          <p:cNvSpPr txBox="1"/>
          <p:nvPr/>
        </p:nvSpPr>
        <p:spPr>
          <a:xfrm>
            <a:off x="345141" y="233083"/>
            <a:ext cx="11501717" cy="5878532"/>
          </a:xfrm>
          <a:prstGeom prst="rect">
            <a:avLst/>
          </a:prstGeom>
          <a:noFill/>
        </p:spPr>
        <p:txBody>
          <a:bodyPr wrap="square" rtlCol="0">
            <a:spAutoFit/>
          </a:bodyPr>
          <a:lstStyle/>
          <a:p>
            <a:r>
              <a:rPr lang="en-GB" sz="1600" b="1" u="sng" dirty="0"/>
              <a:t>YEAR FOUR: </a:t>
            </a:r>
          </a:p>
          <a:p>
            <a:r>
              <a:rPr lang="en-US" sz="1600" dirty="0"/>
              <a:t>Use notations to record and interpret sequences of pitches </a:t>
            </a:r>
          </a:p>
          <a:p>
            <a:r>
              <a:rPr lang="en-US" sz="1600" dirty="0"/>
              <a:t>Begin to use standard notation </a:t>
            </a:r>
          </a:p>
          <a:p>
            <a:r>
              <a:rPr lang="en-US" sz="1600" dirty="0"/>
              <a:t>Use notations to record compositions in a small group or on their own </a:t>
            </a:r>
          </a:p>
          <a:p>
            <a:r>
              <a:rPr lang="en-US" sz="1600" dirty="0"/>
              <a:t>Use notation in a performance </a:t>
            </a:r>
          </a:p>
          <a:p>
            <a:r>
              <a:rPr lang="en-US" sz="1600" dirty="0"/>
              <a:t>Combine groups of beats</a:t>
            </a:r>
          </a:p>
          <a:p>
            <a:r>
              <a:rPr lang="en-US" sz="1400" dirty="0">
                <a:solidFill>
                  <a:schemeClr val="bg2">
                    <a:lumMod val="50000"/>
                  </a:schemeClr>
                </a:solidFill>
              </a:rPr>
              <a:t>Children use staved and musical notation to compose their own piece of music for the Egyptians. Some children will add their own key to show the length of beats and words to go with their composition. In Iron man children will create a junk band to compose a piece of percussion music on their created instruments and show this through notation, performing to their peers. During ukulele lessons, children will be given the opportunity to adapt and compose songs, they are also given the option to take ukuleles home to practice their skills. </a:t>
            </a:r>
          </a:p>
          <a:p>
            <a:endParaRPr lang="en-US" sz="1400" dirty="0">
              <a:solidFill>
                <a:schemeClr val="bg2">
                  <a:lumMod val="50000"/>
                </a:schemeClr>
              </a:solidFill>
            </a:endParaRPr>
          </a:p>
          <a:p>
            <a:r>
              <a:rPr lang="en-US" sz="1600" b="1" u="sng" dirty="0"/>
              <a:t>YEAR FIVE:</a:t>
            </a:r>
          </a:p>
          <a:p>
            <a:r>
              <a:rPr lang="en-US" sz="1600" dirty="0"/>
              <a:t>Use technology to change sounds or </a:t>
            </a:r>
            <a:r>
              <a:rPr lang="en-US" sz="1600" dirty="0" err="1"/>
              <a:t>organise</a:t>
            </a:r>
            <a:r>
              <a:rPr lang="en-US" sz="1600" dirty="0"/>
              <a:t> them differently to change their effect </a:t>
            </a:r>
          </a:p>
          <a:p>
            <a:r>
              <a:rPr lang="en-US" sz="1600" dirty="0"/>
              <a:t>Choose the most appropriate tempo for a piece of music </a:t>
            </a:r>
          </a:p>
          <a:p>
            <a:r>
              <a:rPr lang="en-US" sz="1400" dirty="0">
                <a:solidFill>
                  <a:schemeClr val="bg2">
                    <a:lumMod val="50000"/>
                  </a:schemeClr>
                </a:solidFill>
              </a:rPr>
              <a:t>During guitar lessons, children will be given the opportunity to adapt and compose songs, they are also given the option to take ukuleles home to practice their skills. Children will compose their own music on glockenspiels linked to ‘Harry Potter’ and what they know from listening to the soundtrack. They will record this in notation form using the notes on the bars.  </a:t>
            </a:r>
          </a:p>
          <a:p>
            <a:endParaRPr lang="en-US" sz="1400" dirty="0">
              <a:solidFill>
                <a:schemeClr val="bg2">
                  <a:lumMod val="50000"/>
                </a:schemeClr>
              </a:solidFill>
            </a:endParaRPr>
          </a:p>
          <a:p>
            <a:r>
              <a:rPr lang="en-US" sz="1600" b="1" u="sng" dirty="0"/>
              <a:t>YEAR SIX: </a:t>
            </a:r>
          </a:p>
          <a:p>
            <a:r>
              <a:rPr lang="en-US" sz="1600" dirty="0" err="1"/>
              <a:t>Recognise</a:t>
            </a:r>
            <a:r>
              <a:rPr lang="en-US" sz="1600" dirty="0"/>
              <a:t> different forms of notation serve different purposes </a:t>
            </a:r>
          </a:p>
          <a:p>
            <a:r>
              <a:rPr lang="en-US" sz="1600" dirty="0"/>
              <a:t>Use a variety of different musical devices in their compositions (</a:t>
            </a:r>
            <a:r>
              <a:rPr lang="en-US" sz="1600" dirty="0" err="1"/>
              <a:t>eg</a:t>
            </a:r>
            <a:r>
              <a:rPr lang="en-US" sz="1600" dirty="0"/>
              <a:t> melody and rhythms) </a:t>
            </a:r>
          </a:p>
          <a:p>
            <a:r>
              <a:rPr lang="en-US" sz="1600" dirty="0"/>
              <a:t>Use technology to compose music which meets a specific criterion</a:t>
            </a:r>
          </a:p>
          <a:p>
            <a:r>
              <a:rPr lang="en-US" sz="1400" dirty="0">
                <a:solidFill>
                  <a:schemeClr val="bg2">
                    <a:lumMod val="50000"/>
                  </a:schemeClr>
                </a:solidFill>
              </a:rPr>
              <a:t>Children will create compositions using a range of musical devices to best match samba music style and rhythms. They will compose their own call and response rhythms based on the animals of South America in the Amazon Rainforest, as a group. Children will work collaboratively to create a fanfare, then evaluate what could have been better once finished. </a:t>
            </a:r>
          </a:p>
        </p:txBody>
      </p:sp>
    </p:spTree>
    <p:extLst>
      <p:ext uri="{BB962C8B-B14F-4D97-AF65-F5344CB8AC3E}">
        <p14:creationId xmlns:p14="http://schemas.microsoft.com/office/powerpoint/2010/main" val="20602038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CA5FBC-2C80-4A9E-8E11-9CADD4FBA75F}"/>
              </a:ext>
            </a:extLst>
          </p:cNvPr>
          <p:cNvSpPr>
            <a:spLocks noGrp="1"/>
          </p:cNvSpPr>
          <p:nvPr>
            <p:ph type="title"/>
          </p:nvPr>
        </p:nvSpPr>
        <p:spPr/>
        <p:txBody>
          <a:bodyPr/>
          <a:lstStyle/>
          <a:p>
            <a:pPr algn="ctr"/>
            <a:r>
              <a:rPr lang="en-GB" dirty="0"/>
              <a:t>Performing </a:t>
            </a:r>
          </a:p>
        </p:txBody>
      </p:sp>
      <p:sp>
        <p:nvSpPr>
          <p:cNvPr id="3" name="Content Placeholder 2">
            <a:extLst>
              <a:ext uri="{FF2B5EF4-FFF2-40B4-BE49-F238E27FC236}">
                <a16:creationId xmlns:a16="http://schemas.microsoft.com/office/drawing/2014/main" id="{6FC728BC-9A71-4A8E-8B33-2F1BE7EE4EB1}"/>
              </a:ext>
            </a:extLst>
          </p:cNvPr>
          <p:cNvSpPr>
            <a:spLocks noGrp="1"/>
          </p:cNvSpPr>
          <p:nvPr>
            <p:ph idx="1"/>
          </p:nvPr>
        </p:nvSpPr>
        <p:spPr>
          <a:xfrm>
            <a:off x="1202919" y="2277935"/>
            <a:ext cx="9784080" cy="4078041"/>
          </a:xfrm>
        </p:spPr>
        <p:txBody>
          <a:bodyPr>
            <a:normAutofit lnSpcReduction="10000"/>
          </a:bodyPr>
          <a:lstStyle/>
          <a:p>
            <a:pPr marL="0" indent="0" algn="ctr">
              <a:buNone/>
            </a:pPr>
            <a:r>
              <a:rPr lang="en-GB" dirty="0"/>
              <a:t>Our aim is for children to become confident performers, by bringing together the three strands of music. They will be given opportunities to perform in a range of situations, and develop finished pieces of work in order to do so. </a:t>
            </a:r>
          </a:p>
          <a:p>
            <a:pPr marL="0" indent="0" algn="ctr">
              <a:buNone/>
            </a:pPr>
            <a:endParaRPr lang="en-GB" dirty="0"/>
          </a:p>
          <a:p>
            <a:pPr marL="0" indent="0" algn="ctr">
              <a:buNone/>
            </a:pPr>
            <a:r>
              <a:rPr lang="en-GB" dirty="0"/>
              <a:t>As part of this </a:t>
            </a:r>
            <a:r>
              <a:rPr lang="en-US" dirty="0"/>
              <a:t>process children plan how they hope their music will affect their audience, gradually build their confidence as performers.  All children are encouraged to take an active part in the many musical opportunities available. </a:t>
            </a:r>
            <a:br>
              <a:rPr lang="en-US" dirty="0"/>
            </a:br>
            <a:r>
              <a:rPr lang="en-US" dirty="0"/>
              <a:t>Children are taught to sing and perform a wide range of songs. Through these they will have opportunities to develop good vocal production, careful listening and well developed pitch. By the end of year 6, pupils should be able to sing in harmony with musical delivery. The Model Music Curriculum ensures that children have a wide ranging repertoire that is age appropriate.  </a:t>
            </a:r>
          </a:p>
          <a:p>
            <a:pPr marL="0" indent="0">
              <a:buNone/>
            </a:pPr>
            <a:endParaRPr lang="en-GB" dirty="0"/>
          </a:p>
        </p:txBody>
      </p:sp>
    </p:spTree>
    <p:extLst>
      <p:ext uri="{BB962C8B-B14F-4D97-AF65-F5344CB8AC3E}">
        <p14:creationId xmlns:p14="http://schemas.microsoft.com/office/powerpoint/2010/main" val="9904949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329BA08-3E4D-4874-A5D2-311B37CDA099}"/>
              </a:ext>
            </a:extLst>
          </p:cNvPr>
          <p:cNvSpPr txBox="1"/>
          <p:nvPr/>
        </p:nvSpPr>
        <p:spPr>
          <a:xfrm>
            <a:off x="403412" y="242047"/>
            <a:ext cx="11501717" cy="4616648"/>
          </a:xfrm>
          <a:prstGeom prst="rect">
            <a:avLst/>
          </a:prstGeom>
          <a:noFill/>
        </p:spPr>
        <p:txBody>
          <a:bodyPr wrap="square" rtlCol="0">
            <a:spAutoFit/>
          </a:bodyPr>
          <a:lstStyle/>
          <a:p>
            <a:endParaRPr lang="en-GB" sz="1600" b="1" u="sng" dirty="0"/>
          </a:p>
          <a:p>
            <a:r>
              <a:rPr lang="en-GB" sz="1600" b="1" u="sng" dirty="0"/>
              <a:t>EYFS:</a:t>
            </a:r>
          </a:p>
          <a:p>
            <a:r>
              <a:rPr lang="en-US" sz="1600" dirty="0"/>
              <a:t>Children begin to build a repertoire of songs and dances </a:t>
            </a:r>
          </a:p>
          <a:p>
            <a:r>
              <a:rPr lang="en-US" sz="1400" dirty="0">
                <a:solidFill>
                  <a:schemeClr val="bg2">
                    <a:lumMod val="50000"/>
                  </a:schemeClr>
                </a:solidFill>
              </a:rPr>
              <a:t>Children will learn and perform a range of songs and dances to take part in a Christmas Nativity (Wriggly Nativity). They will build up a range of celebration themed songs such as (harvest, bonfire night, Easter) throughout the year with opportunities to perform these to parents and the rest of school. At the end of the year children will perform an end of year song to parents, which usually includes a round where children follow cues (When I Grow Up – Matilda) </a:t>
            </a:r>
          </a:p>
          <a:p>
            <a:endParaRPr lang="en-US" sz="1600" dirty="0"/>
          </a:p>
          <a:p>
            <a:endParaRPr lang="en-US" sz="1600" dirty="0"/>
          </a:p>
          <a:p>
            <a:r>
              <a:rPr lang="en-US" sz="1600" b="1" u="sng" dirty="0"/>
              <a:t>YEAR ONE: </a:t>
            </a:r>
          </a:p>
          <a:p>
            <a:r>
              <a:rPr lang="en-US" sz="1600" dirty="0"/>
              <a:t>Join in and use their voices to speak/sing/chant </a:t>
            </a:r>
          </a:p>
          <a:p>
            <a:r>
              <a:rPr lang="en-US" sz="1600" dirty="0"/>
              <a:t>Clap short, rhythmic patterns </a:t>
            </a:r>
          </a:p>
          <a:p>
            <a:r>
              <a:rPr lang="en-US" sz="1600" dirty="0"/>
              <a:t>Use instruments (tuned or unturned) to perform a simple piece </a:t>
            </a:r>
          </a:p>
          <a:p>
            <a:r>
              <a:rPr lang="en-US" sz="1600" dirty="0"/>
              <a:t>Respond to musical indications about when to play and sing </a:t>
            </a:r>
          </a:p>
          <a:p>
            <a:r>
              <a:rPr lang="en-US" sz="1600" dirty="0"/>
              <a:t>Respond musically with increasing accuracy to a call – (High/low Loud/soft fast/slow) and keep a steady pulse</a:t>
            </a:r>
          </a:p>
          <a:p>
            <a:r>
              <a:rPr lang="en-US" sz="1400" dirty="0">
                <a:solidFill>
                  <a:schemeClr val="bg2">
                    <a:lumMod val="50000"/>
                  </a:schemeClr>
                </a:solidFill>
              </a:rPr>
              <a:t>Children will perform a class composition of the three little pigs, using their voices to speak/chant. Every child will take part in a Christmas nativity () where they will perform to an audience over 2 days with songs they learn in addition to roles, following learnt indication when to play/act/sing.  Children will create videos of music they compose and perform these to their classmates linked to  traditional African music. </a:t>
            </a:r>
          </a:p>
          <a:p>
            <a:endParaRPr lang="en-US" sz="1600" dirty="0">
              <a:solidFill>
                <a:schemeClr val="bg2">
                  <a:lumMod val="50000"/>
                </a:schemeClr>
              </a:solidFill>
            </a:endParaRPr>
          </a:p>
          <a:p>
            <a:endParaRPr lang="en-GB" dirty="0"/>
          </a:p>
        </p:txBody>
      </p:sp>
    </p:spTree>
    <p:extLst>
      <p:ext uri="{BB962C8B-B14F-4D97-AF65-F5344CB8AC3E}">
        <p14:creationId xmlns:p14="http://schemas.microsoft.com/office/powerpoint/2010/main" val="34793967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329BA08-3E4D-4874-A5D2-311B37CDA099}"/>
              </a:ext>
            </a:extLst>
          </p:cNvPr>
          <p:cNvSpPr txBox="1"/>
          <p:nvPr/>
        </p:nvSpPr>
        <p:spPr>
          <a:xfrm>
            <a:off x="403412" y="242047"/>
            <a:ext cx="11501717" cy="5970865"/>
          </a:xfrm>
          <a:prstGeom prst="rect">
            <a:avLst/>
          </a:prstGeom>
          <a:noFill/>
        </p:spPr>
        <p:txBody>
          <a:bodyPr wrap="square" rtlCol="0">
            <a:spAutoFit/>
          </a:bodyPr>
          <a:lstStyle/>
          <a:p>
            <a:endParaRPr lang="en-US" sz="1600" b="1" u="sng" dirty="0"/>
          </a:p>
          <a:p>
            <a:r>
              <a:rPr lang="en-US" sz="1600" b="1" u="sng" dirty="0"/>
              <a:t>YEAR TWO: </a:t>
            </a:r>
            <a:br>
              <a:rPr lang="en-US" sz="1600" b="1" u="sng" dirty="0"/>
            </a:br>
            <a:r>
              <a:rPr lang="en-US" sz="1600" dirty="0"/>
              <a:t> Understand the importance of a warm up </a:t>
            </a:r>
          </a:p>
          <a:p>
            <a:r>
              <a:rPr lang="en-US" sz="1600" dirty="0"/>
              <a:t>Follow the melody using their voice or instrument </a:t>
            </a:r>
          </a:p>
          <a:p>
            <a:r>
              <a:rPr lang="en-US" sz="1600" dirty="0"/>
              <a:t>Sing songs as part of an ensemble following the tune (melody)and follow the instructions of a leader </a:t>
            </a:r>
            <a:r>
              <a:rPr lang="en-US" sz="1600" dirty="0" err="1"/>
              <a:t>eg</a:t>
            </a:r>
            <a:r>
              <a:rPr lang="en-US" sz="1600" dirty="0"/>
              <a:t> hand signals to indicate pitch and note duration </a:t>
            </a:r>
          </a:p>
          <a:p>
            <a:r>
              <a:rPr lang="en-US" sz="1600" dirty="0"/>
              <a:t>Play simple rhythmic patterns on an instrument(tuned or unturned) with control </a:t>
            </a:r>
          </a:p>
          <a:p>
            <a:r>
              <a:rPr lang="en-US" sz="1600" dirty="0"/>
              <a:t>Sing/clap a pulse increasing/decreasing tempo </a:t>
            </a:r>
          </a:p>
          <a:p>
            <a:r>
              <a:rPr lang="en-US" sz="1600" dirty="0"/>
              <a:t>Perform musical patterns with a steady beat/pulse </a:t>
            </a:r>
          </a:p>
          <a:p>
            <a:r>
              <a:rPr lang="en-US" sz="1400" dirty="0">
                <a:solidFill>
                  <a:schemeClr val="bg2">
                    <a:lumMod val="50000"/>
                  </a:schemeClr>
                </a:solidFill>
              </a:rPr>
              <a:t>Every child will take part in a Christmas nativity () where they will perform to an audience over 2 days with songs they learn in addition to roles, following learnt indication when to play/act/sing. Children also perform the poem ‘Remember </a:t>
            </a:r>
            <a:r>
              <a:rPr lang="en-US" sz="1400" dirty="0" err="1">
                <a:solidFill>
                  <a:schemeClr val="bg2">
                    <a:lumMod val="50000"/>
                  </a:schemeClr>
                </a:solidFill>
              </a:rPr>
              <a:t>Remember</a:t>
            </a:r>
            <a:r>
              <a:rPr lang="en-US" sz="1400" dirty="0">
                <a:solidFill>
                  <a:schemeClr val="bg2">
                    <a:lumMod val="50000"/>
                  </a:schemeClr>
                </a:solidFill>
              </a:rPr>
              <a:t> the 5</a:t>
            </a:r>
            <a:r>
              <a:rPr lang="en-US" sz="1400" baseline="30000" dirty="0">
                <a:solidFill>
                  <a:schemeClr val="bg2">
                    <a:lumMod val="50000"/>
                  </a:schemeClr>
                </a:solidFill>
              </a:rPr>
              <a:t>th</a:t>
            </a:r>
            <a:r>
              <a:rPr lang="en-US" sz="1400" dirty="0">
                <a:solidFill>
                  <a:schemeClr val="bg2">
                    <a:lumMod val="50000"/>
                  </a:schemeClr>
                </a:solidFill>
              </a:rPr>
              <a:t> of November’ whilst exhibiting learning to an audience of parents/</a:t>
            </a:r>
            <a:r>
              <a:rPr lang="en-US" sz="1400" dirty="0" err="1">
                <a:solidFill>
                  <a:schemeClr val="bg2">
                    <a:lumMod val="50000"/>
                  </a:schemeClr>
                </a:solidFill>
              </a:rPr>
              <a:t>carers</a:t>
            </a:r>
            <a:r>
              <a:rPr lang="en-US" sz="1400" dirty="0">
                <a:solidFill>
                  <a:schemeClr val="bg2">
                    <a:lumMod val="50000"/>
                  </a:schemeClr>
                </a:solidFill>
              </a:rPr>
              <a:t> as well as a song linked to the story of events. At the end of the year, children perform a song to their peers linked to the tear </a:t>
            </a:r>
            <a:r>
              <a:rPr lang="en-US" sz="1400" dirty="0" err="1">
                <a:solidFill>
                  <a:schemeClr val="bg2">
                    <a:lumMod val="50000"/>
                  </a:schemeClr>
                </a:solidFill>
              </a:rPr>
              <a:t>theif</a:t>
            </a:r>
            <a:r>
              <a:rPr lang="en-US" sz="1400" dirty="0">
                <a:solidFill>
                  <a:schemeClr val="bg2">
                    <a:lumMod val="50000"/>
                  </a:schemeClr>
                </a:solidFill>
              </a:rPr>
              <a:t>. </a:t>
            </a:r>
          </a:p>
          <a:p>
            <a:endParaRPr lang="en-US" sz="1400" dirty="0"/>
          </a:p>
          <a:p>
            <a:endParaRPr lang="en-US" sz="1400" dirty="0"/>
          </a:p>
          <a:p>
            <a:r>
              <a:rPr lang="en-GB" sz="1600" b="1" u="sng" dirty="0"/>
              <a:t>YEAR THREE: </a:t>
            </a:r>
          </a:p>
          <a:p>
            <a:r>
              <a:rPr lang="en-US" sz="1600" dirty="0"/>
              <a:t>Sing songs from memory with increasing expression, accuracy and fluency </a:t>
            </a:r>
          </a:p>
          <a:p>
            <a:r>
              <a:rPr lang="en-US" sz="1600" dirty="0"/>
              <a:t>Maintain a simple part within an ensemble Modulate and control their voice when singing and pronounce the words clearly </a:t>
            </a:r>
          </a:p>
          <a:p>
            <a:r>
              <a:rPr lang="en-US" sz="1600" dirty="0"/>
              <a:t>Play notes on tuned and un-tuned instruments with increasing clarity and accuracy </a:t>
            </a:r>
          </a:p>
          <a:p>
            <a:r>
              <a:rPr lang="en-US" sz="1600" dirty="0"/>
              <a:t>Improvise, within a group, using the voice – including call and response  Collaborate with others to create a piece of music</a:t>
            </a:r>
          </a:p>
          <a:p>
            <a:r>
              <a:rPr lang="en-US" sz="1400" dirty="0">
                <a:solidFill>
                  <a:schemeClr val="bg2">
                    <a:lumMod val="50000"/>
                  </a:schemeClr>
                </a:solidFill>
              </a:rPr>
              <a:t>Children across the year group are given the opportunity to join after school clubs to perform in KS2 performances both at Christmas and Summer. </a:t>
            </a:r>
            <a:br>
              <a:rPr lang="en-US" sz="1400" b="1" u="sng" dirty="0"/>
            </a:br>
            <a:r>
              <a:rPr lang="en-US" sz="1400" dirty="0">
                <a:solidFill>
                  <a:schemeClr val="bg2">
                    <a:lumMod val="50000"/>
                  </a:schemeClr>
                </a:solidFill>
              </a:rPr>
              <a:t>All children are also given the opportunity to join school choir and attend and perform at Young Voices at Sheffield Arena. </a:t>
            </a:r>
          </a:p>
          <a:p>
            <a:r>
              <a:rPr lang="en-US" sz="1400" dirty="0">
                <a:solidFill>
                  <a:schemeClr val="bg2">
                    <a:lumMod val="50000"/>
                  </a:schemeClr>
                </a:solidFill>
              </a:rPr>
              <a:t>In Autumn term children will create a poem which they then perform as spoken word to their peers. Children will perform their own compositions based on </a:t>
            </a:r>
            <a:r>
              <a:rPr lang="en-US" sz="1400" dirty="0" err="1">
                <a:solidFill>
                  <a:schemeClr val="bg2">
                    <a:lumMod val="50000"/>
                  </a:schemeClr>
                </a:solidFill>
              </a:rPr>
              <a:t>Stig</a:t>
            </a:r>
            <a:r>
              <a:rPr lang="en-US" sz="1400" dirty="0">
                <a:solidFill>
                  <a:schemeClr val="bg2">
                    <a:lumMod val="50000"/>
                  </a:schemeClr>
                </a:solidFill>
              </a:rPr>
              <a:t> of the Dump book to their peers.  Children will also perform their Roman March in a group outside including directional language. </a:t>
            </a:r>
          </a:p>
          <a:p>
            <a:endParaRPr lang="en-GB" dirty="0"/>
          </a:p>
        </p:txBody>
      </p:sp>
    </p:spTree>
    <p:extLst>
      <p:ext uri="{BB962C8B-B14F-4D97-AF65-F5344CB8AC3E}">
        <p14:creationId xmlns:p14="http://schemas.microsoft.com/office/powerpoint/2010/main" val="3271595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329BA08-3E4D-4874-A5D2-311B37CDA099}"/>
              </a:ext>
            </a:extLst>
          </p:cNvPr>
          <p:cNvSpPr txBox="1"/>
          <p:nvPr/>
        </p:nvSpPr>
        <p:spPr>
          <a:xfrm>
            <a:off x="403412" y="242047"/>
            <a:ext cx="11501717" cy="5663089"/>
          </a:xfrm>
          <a:prstGeom prst="rect">
            <a:avLst/>
          </a:prstGeom>
          <a:noFill/>
        </p:spPr>
        <p:txBody>
          <a:bodyPr wrap="square" rtlCol="0">
            <a:spAutoFit/>
          </a:bodyPr>
          <a:lstStyle/>
          <a:p>
            <a:endParaRPr lang="en-US" sz="1600" b="1" u="sng" dirty="0"/>
          </a:p>
          <a:p>
            <a:r>
              <a:rPr lang="en-US" sz="1600" b="1" u="sng" dirty="0"/>
              <a:t>YEAR </a:t>
            </a:r>
            <a:r>
              <a:rPr lang="en-GB" sz="1600" b="1" u="sng" dirty="0"/>
              <a:t>FOUR: </a:t>
            </a:r>
            <a:br>
              <a:rPr lang="en-GB" sz="1600" b="1" u="sng" dirty="0"/>
            </a:br>
            <a:r>
              <a:rPr lang="en-US" sz="1600" dirty="0"/>
              <a:t>Perform a simple part of an ensemble rhythmically </a:t>
            </a:r>
          </a:p>
          <a:p>
            <a:r>
              <a:rPr lang="en-US" sz="1600" dirty="0"/>
              <a:t>Sing songs from memory with increasing expression, accuracy and fluency </a:t>
            </a:r>
          </a:p>
          <a:p>
            <a:r>
              <a:rPr lang="en-US" sz="1600" dirty="0"/>
              <a:t>Improvise using repeated patterns with increasing accuracy and fluency</a:t>
            </a:r>
            <a:r>
              <a:rPr lang="en-US" sz="1600" dirty="0">
                <a:solidFill>
                  <a:schemeClr val="bg2">
                    <a:lumMod val="50000"/>
                  </a:schemeClr>
                </a:solidFill>
              </a:rPr>
              <a:t> </a:t>
            </a:r>
          </a:p>
          <a:p>
            <a:r>
              <a:rPr lang="en-US" sz="1400" dirty="0">
                <a:solidFill>
                  <a:schemeClr val="bg2">
                    <a:lumMod val="50000"/>
                  </a:schemeClr>
                </a:solidFill>
              </a:rPr>
              <a:t>Children across the year group are given the opportunity to join after school clubs to perform in KS2 performances both at Christmas and Summer. </a:t>
            </a:r>
            <a:br>
              <a:rPr lang="en-US" sz="1400" b="1" u="sng" dirty="0"/>
            </a:br>
            <a:r>
              <a:rPr lang="en-US" sz="1400" dirty="0">
                <a:solidFill>
                  <a:schemeClr val="bg2">
                    <a:lumMod val="50000"/>
                  </a:schemeClr>
                </a:solidFill>
              </a:rPr>
              <a:t>All children are also given the opportunity to join school choir and attend and perform at Young Voices at Sheffield Arena. </a:t>
            </a:r>
          </a:p>
          <a:p>
            <a:r>
              <a:rPr lang="en-US" sz="1400" dirty="0">
                <a:solidFill>
                  <a:schemeClr val="bg2">
                    <a:lumMod val="50000"/>
                  </a:schemeClr>
                </a:solidFill>
              </a:rPr>
              <a:t>Children will all learn to play a song on ukulele and perform this within their class setting. Children will learn and adapt songs throughout their lessons and be part of an ensemble. Children perform their Egyptian and junk band musical compositions to their peers at the end of each unit of work. </a:t>
            </a:r>
          </a:p>
          <a:p>
            <a:endParaRPr lang="en-US" sz="1400" dirty="0">
              <a:solidFill>
                <a:schemeClr val="bg2">
                  <a:lumMod val="50000"/>
                </a:schemeClr>
              </a:solidFill>
            </a:endParaRPr>
          </a:p>
          <a:p>
            <a:endParaRPr lang="en-US" sz="1400" dirty="0">
              <a:solidFill>
                <a:schemeClr val="bg2">
                  <a:lumMod val="50000"/>
                </a:schemeClr>
              </a:solidFill>
            </a:endParaRPr>
          </a:p>
          <a:p>
            <a:r>
              <a:rPr lang="en-US" sz="1600" b="1" u="sng" dirty="0"/>
              <a:t>YEAR FIVE:</a:t>
            </a:r>
          </a:p>
          <a:p>
            <a:r>
              <a:rPr lang="en-US" sz="1600" dirty="0"/>
              <a:t>Sing and use their understanding of meaning to add expression </a:t>
            </a:r>
          </a:p>
          <a:p>
            <a:r>
              <a:rPr lang="en-US" sz="1600" dirty="0"/>
              <a:t>Perform ‘by ear’ and from simple notations </a:t>
            </a:r>
          </a:p>
          <a:p>
            <a:r>
              <a:rPr lang="en-US" sz="1600" dirty="0"/>
              <a:t>Improvise within a group, using melodic and rhythmic phrases </a:t>
            </a:r>
          </a:p>
          <a:p>
            <a:r>
              <a:rPr lang="en-US" sz="1600" dirty="0" err="1"/>
              <a:t>Recognise</a:t>
            </a:r>
            <a:r>
              <a:rPr lang="en-US" sz="1600" dirty="0"/>
              <a:t> and use basic structural forms </a:t>
            </a:r>
            <a:r>
              <a:rPr lang="en-US" sz="1600" dirty="0" err="1"/>
              <a:t>eg</a:t>
            </a:r>
            <a:r>
              <a:rPr lang="en-US" sz="1600" dirty="0"/>
              <a:t> rounds/variations/rondo form </a:t>
            </a:r>
          </a:p>
          <a:p>
            <a:r>
              <a:rPr lang="en-US" sz="1600" dirty="0"/>
              <a:t>Maintain their part whilst others are performing their part </a:t>
            </a:r>
            <a:endParaRPr lang="en-US" sz="1600" dirty="0">
              <a:solidFill>
                <a:schemeClr val="bg2">
                  <a:lumMod val="50000"/>
                </a:schemeClr>
              </a:solidFill>
            </a:endParaRPr>
          </a:p>
          <a:p>
            <a:r>
              <a:rPr lang="en-US" sz="1400" dirty="0">
                <a:solidFill>
                  <a:schemeClr val="bg2">
                    <a:lumMod val="50000"/>
                  </a:schemeClr>
                </a:solidFill>
              </a:rPr>
              <a:t>Children across the year group are given the opportunity to join after school clubs to perform in KS2 performances both at Christmas and Summer. </a:t>
            </a:r>
            <a:br>
              <a:rPr lang="en-US" sz="1400" b="1" u="sng" dirty="0"/>
            </a:br>
            <a:r>
              <a:rPr lang="en-US" sz="1400" dirty="0">
                <a:solidFill>
                  <a:schemeClr val="bg2">
                    <a:lumMod val="50000"/>
                  </a:schemeClr>
                </a:solidFill>
              </a:rPr>
              <a:t>All children are also given the opportunity to join school choir and attend and perform at Young Voices at Sheffield Arena. </a:t>
            </a:r>
          </a:p>
          <a:p>
            <a:r>
              <a:rPr lang="en-US" sz="1400" dirty="0">
                <a:solidFill>
                  <a:schemeClr val="bg2">
                    <a:lumMod val="50000"/>
                  </a:schemeClr>
                </a:solidFill>
              </a:rPr>
              <a:t>Children will perform their Harry Potter based glockenspiel composition to their peers. Children will perform spoken word poems based on the war and other poets work using structural forms. They will also sing wartime songs, and perform these in an ensemble, and a round for their parents. </a:t>
            </a:r>
          </a:p>
          <a:p>
            <a:br>
              <a:rPr lang="en-US" sz="1400" b="1" u="sng" dirty="0"/>
            </a:br>
            <a:endParaRPr lang="en-GB" sz="1400" b="1" u="sng" dirty="0"/>
          </a:p>
          <a:p>
            <a:endParaRPr lang="en-GB" dirty="0"/>
          </a:p>
        </p:txBody>
      </p:sp>
    </p:spTree>
    <p:extLst>
      <p:ext uri="{BB962C8B-B14F-4D97-AF65-F5344CB8AC3E}">
        <p14:creationId xmlns:p14="http://schemas.microsoft.com/office/powerpoint/2010/main" val="31396218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329BA08-3E4D-4874-A5D2-311B37CDA099}"/>
              </a:ext>
            </a:extLst>
          </p:cNvPr>
          <p:cNvSpPr txBox="1"/>
          <p:nvPr/>
        </p:nvSpPr>
        <p:spPr>
          <a:xfrm>
            <a:off x="403412" y="242047"/>
            <a:ext cx="11501717" cy="3385542"/>
          </a:xfrm>
          <a:prstGeom prst="rect">
            <a:avLst/>
          </a:prstGeom>
          <a:noFill/>
        </p:spPr>
        <p:txBody>
          <a:bodyPr wrap="square" rtlCol="0">
            <a:spAutoFit/>
          </a:bodyPr>
          <a:lstStyle/>
          <a:p>
            <a:endParaRPr lang="en-US" sz="1600" b="1" u="sng" dirty="0"/>
          </a:p>
          <a:p>
            <a:r>
              <a:rPr lang="en-US" sz="1600" b="1" u="sng" dirty="0"/>
              <a:t>YEAR </a:t>
            </a:r>
            <a:r>
              <a:rPr lang="en-GB" sz="1600" b="1" u="sng" dirty="0"/>
              <a:t>SIX: </a:t>
            </a:r>
          </a:p>
          <a:p>
            <a:r>
              <a:rPr lang="en-US" sz="1600" dirty="0"/>
              <a:t>Sing a harmony part confidently and accurately </a:t>
            </a:r>
          </a:p>
          <a:p>
            <a:r>
              <a:rPr lang="en-US" sz="1600" dirty="0"/>
              <a:t>Perform using notations </a:t>
            </a:r>
          </a:p>
          <a:p>
            <a:r>
              <a:rPr lang="en-US" sz="1600" dirty="0"/>
              <a:t>Take the lead in a performance or a solo part with increasing accuracy/fluency/ control and expression </a:t>
            </a:r>
          </a:p>
          <a:p>
            <a:r>
              <a:rPr lang="en-US" sz="1600" dirty="0"/>
              <a:t>Provide rhythmic support </a:t>
            </a:r>
          </a:p>
          <a:p>
            <a:r>
              <a:rPr lang="en-US" sz="1600" dirty="0"/>
              <a:t>Perform parts from memory</a:t>
            </a:r>
            <a:endParaRPr lang="en-US" sz="1600" dirty="0">
              <a:solidFill>
                <a:schemeClr val="bg2">
                  <a:lumMod val="50000"/>
                </a:schemeClr>
              </a:solidFill>
            </a:endParaRPr>
          </a:p>
          <a:p>
            <a:r>
              <a:rPr lang="en-US" sz="1400" dirty="0">
                <a:solidFill>
                  <a:schemeClr val="bg2">
                    <a:lumMod val="50000"/>
                  </a:schemeClr>
                </a:solidFill>
              </a:rPr>
              <a:t>Children across the year group are given the opportunity to join after school clubs to perform in KS2 performances both at Christmas and Summer. </a:t>
            </a:r>
            <a:br>
              <a:rPr lang="en-US" sz="1400" b="1" u="sng" dirty="0"/>
            </a:br>
            <a:r>
              <a:rPr lang="en-US" sz="1400" dirty="0">
                <a:solidFill>
                  <a:schemeClr val="bg2">
                    <a:lumMod val="50000"/>
                  </a:schemeClr>
                </a:solidFill>
              </a:rPr>
              <a:t>All children are also given the opportunity to join school choir and attend and perform at Young Voices at Sheffield Arena. </a:t>
            </a:r>
          </a:p>
          <a:p>
            <a:r>
              <a:rPr lang="en-US" sz="1400" dirty="0">
                <a:solidFill>
                  <a:schemeClr val="bg2">
                    <a:lumMod val="50000"/>
                  </a:schemeClr>
                </a:solidFill>
              </a:rPr>
              <a:t>Children will perform their samba inspired group compositions to their peers. Children will perform a group fanfare, then evaluate how it went and what could have been better. </a:t>
            </a:r>
          </a:p>
          <a:p>
            <a:br>
              <a:rPr lang="en-US" sz="1400" b="1" u="sng" dirty="0"/>
            </a:br>
            <a:endParaRPr lang="en-GB" sz="1400" b="1" u="sng" dirty="0"/>
          </a:p>
          <a:p>
            <a:endParaRPr lang="en-GB" dirty="0"/>
          </a:p>
        </p:txBody>
      </p:sp>
    </p:spTree>
    <p:extLst>
      <p:ext uri="{BB962C8B-B14F-4D97-AF65-F5344CB8AC3E}">
        <p14:creationId xmlns:p14="http://schemas.microsoft.com/office/powerpoint/2010/main" val="16211962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nded">
  <a:themeElements>
    <a:clrScheme name="Banded">
      <a:dk1>
        <a:srgbClr val="2C2C2C"/>
      </a:dk1>
      <a:lt1>
        <a:srgbClr val="FFFFFF"/>
      </a:lt1>
      <a:dk2>
        <a:srgbClr val="099BDD"/>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Banded">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9792607F-9579-4224-82FF-9C88C3E1E53D}"/>
    </a:ext>
  </a:extLst>
</a:theme>
</file>

<file path=docProps/app.xml><?xml version="1.0" encoding="utf-8"?>
<Properties xmlns="http://schemas.openxmlformats.org/officeDocument/2006/extended-properties" xmlns:vt="http://schemas.openxmlformats.org/officeDocument/2006/docPropsVTypes">
  <Template>TM03090430[[fn=Banded]]</Template>
  <TotalTime>304</TotalTime>
  <Words>3582</Words>
  <Application>Microsoft Office PowerPoint</Application>
  <PresentationFormat>Widescreen</PresentationFormat>
  <Paragraphs>181</Paragraphs>
  <Slides>16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Corbel</vt:lpstr>
      <vt:lpstr>Wingdings</vt:lpstr>
      <vt:lpstr>Banded</vt:lpstr>
      <vt:lpstr>Music Curriculum </vt:lpstr>
      <vt:lpstr>At Hayfield Lane, teaching and learning is split into 3 key themes</vt:lpstr>
      <vt:lpstr>Appraising </vt:lpstr>
      <vt:lpstr>PowerPoint Presentation</vt:lpstr>
      <vt:lpstr>PowerPoint Presentation</vt:lpstr>
      <vt:lpstr>PowerPoint Presentation</vt:lpstr>
      <vt:lpstr>PowerPoint Presentation</vt:lpstr>
      <vt:lpstr>Composing </vt:lpstr>
      <vt:lpstr>PowerPoint Presentation</vt:lpstr>
      <vt:lpstr>PowerPoint Presentation</vt:lpstr>
      <vt:lpstr>PowerPoint Presentation</vt:lpstr>
      <vt:lpstr>Performing </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Music Curriculum</dc:title>
  <dc:creator>Samantha Mills</dc:creator>
  <cp:lastModifiedBy>Samantha Mills</cp:lastModifiedBy>
  <cp:revision>40</cp:revision>
  <dcterms:created xsi:type="dcterms:W3CDTF">2024-10-07T08:18:52Z</dcterms:created>
  <dcterms:modified xsi:type="dcterms:W3CDTF">2024-10-07T13:23:07Z</dcterms:modified>
</cp:coreProperties>
</file>