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8" r:id="rId1"/>
  </p:sldMasterIdLst>
  <p:sldIdLst>
    <p:sldId id="265" r:id="rId2"/>
    <p:sldId id="259" r:id="rId3"/>
    <p:sldId id="261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A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56" autoAdjust="0"/>
    <p:restoredTop sz="94659"/>
  </p:normalViewPr>
  <p:slideViewPr>
    <p:cSldViewPr snapToGrid="0">
      <p:cViewPr varScale="1">
        <p:scale>
          <a:sx n="81" d="100"/>
          <a:sy n="81" d="100"/>
        </p:scale>
        <p:origin x="73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3/7/2025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9000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110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3/7/2025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252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466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3/7/2025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258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3/7/2025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2882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3/7/2025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3746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3/7/2025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098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3/7/2025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19171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046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695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3834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27" r:id="rId4"/>
    <p:sldLayoutId id="2147483728" r:id="rId5"/>
    <p:sldLayoutId id="2147483734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b="1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1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Ukulele Sizes: Soprano, Concert, Tenor &amp; Baritone | Ukulele Tricks">
            <a:extLst>
              <a:ext uri="{FF2B5EF4-FFF2-40B4-BE49-F238E27FC236}">
                <a16:creationId xmlns:a16="http://schemas.microsoft.com/office/drawing/2014/main" id="{A4E7DA2B-E8BB-4977-A730-DB10138439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845" y="906716"/>
            <a:ext cx="10840310" cy="3913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AE8AE87C-7D42-4643-847B-77F6BC1620F1}"/>
              </a:ext>
            </a:extLst>
          </p:cNvPr>
          <p:cNvSpPr txBox="1">
            <a:spLocks/>
          </p:cNvSpPr>
          <p:nvPr/>
        </p:nvSpPr>
        <p:spPr>
          <a:xfrm>
            <a:off x="3794924" y="5384467"/>
            <a:ext cx="4602152" cy="1718225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b="1" i="0" kern="1200" cap="none" spc="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algn="ctr"/>
            <a:r>
              <a:rPr lang="en-GB" dirty="0"/>
              <a:t> Ukulele</a:t>
            </a:r>
          </a:p>
        </p:txBody>
      </p:sp>
    </p:spTree>
    <p:extLst>
      <p:ext uri="{BB962C8B-B14F-4D97-AF65-F5344CB8AC3E}">
        <p14:creationId xmlns:p14="http://schemas.microsoft.com/office/powerpoint/2010/main" val="141550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80FD00-7A0D-47E2-6966-CA360069E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059" y="266932"/>
            <a:ext cx="10058400" cy="1371600"/>
          </a:xfrm>
        </p:spPr>
        <p:txBody>
          <a:bodyPr/>
          <a:lstStyle/>
          <a:p>
            <a:r>
              <a:rPr lang="en-US" dirty="0"/>
              <a:t>Lesson objectives – Year 4 - </a:t>
            </a:r>
            <a:r>
              <a:rPr lang="en-US" dirty="0" err="1"/>
              <a:t>Ukelele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32E81A-4F0E-096F-F018-8E406C3AAF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414397"/>
            <a:ext cx="10058400" cy="4538347"/>
          </a:xfrm>
        </p:spPr>
        <p:txBody>
          <a:bodyPr>
            <a:normAutofit fontScale="92500" lnSpcReduction="10000"/>
          </a:bodyPr>
          <a:lstStyle/>
          <a:p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Perform a simple part of an ensemble rhythmically</a:t>
            </a:r>
          </a:p>
          <a:p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Sing songs from memory with increasing expression, accuracy and fluency</a:t>
            </a:r>
          </a:p>
          <a:p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Improvise and use repeated patterns with increasing accuracy and fluency</a:t>
            </a:r>
          </a:p>
          <a:p>
            <a:r>
              <a:rPr lang="en-US" sz="2400" b="1" dirty="0">
                <a:solidFill>
                  <a:srgbClr val="FF0000"/>
                </a:solidFill>
              </a:rPr>
              <a:t>Use notations to record and interpret sequences of pitches</a:t>
            </a:r>
          </a:p>
          <a:p>
            <a:r>
              <a:rPr lang="en-US" sz="2400" b="1" dirty="0">
                <a:solidFill>
                  <a:srgbClr val="FF0000"/>
                </a:solidFill>
              </a:rPr>
              <a:t>Begin to use standard notation</a:t>
            </a:r>
          </a:p>
          <a:p>
            <a:r>
              <a:rPr lang="en-US" sz="2400" b="1" dirty="0">
                <a:solidFill>
                  <a:srgbClr val="FF0000"/>
                </a:solidFill>
              </a:rPr>
              <a:t>Use notation in a performance</a:t>
            </a:r>
          </a:p>
          <a:p>
            <a:r>
              <a:rPr lang="en-US" sz="2400" b="1" dirty="0">
                <a:solidFill>
                  <a:srgbClr val="FF0000"/>
                </a:solidFill>
              </a:rPr>
              <a:t>Combine groups of beats</a:t>
            </a:r>
          </a:p>
          <a:p>
            <a:r>
              <a:rPr lang="en-US" sz="2400" b="1" dirty="0">
                <a:solidFill>
                  <a:srgbClr val="0070C0"/>
                </a:solidFill>
              </a:rPr>
              <a:t>Use musical words (pitch/duration/timbre/dynamics/tempo) to describe music</a:t>
            </a:r>
          </a:p>
          <a:p>
            <a:r>
              <a:rPr lang="en-US" sz="2400" b="1" dirty="0"/>
              <a:t>Show how you can use dynamics to provide contrast.</a:t>
            </a:r>
          </a:p>
          <a:p>
            <a:r>
              <a:rPr lang="en-US" sz="2400" b="1" dirty="0"/>
              <a:t>Identify how a change of timbre can change the effect of a piece of music</a:t>
            </a:r>
          </a:p>
          <a:p>
            <a:endParaRPr lang="en-US" sz="2400" b="1" dirty="0">
              <a:solidFill>
                <a:srgbClr val="C00000"/>
              </a:solidFill>
            </a:endParaRPr>
          </a:p>
          <a:p>
            <a:endParaRPr lang="en-US" sz="24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B476CD-F4FD-782D-2F27-AC20487CEB6C}"/>
              </a:ext>
            </a:extLst>
          </p:cNvPr>
          <p:cNvSpPr txBox="1"/>
          <p:nvPr/>
        </p:nvSpPr>
        <p:spPr>
          <a:xfrm>
            <a:off x="8534400" y="491067"/>
            <a:ext cx="3048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5">
                    <a:lumMod val="75000"/>
                  </a:schemeClr>
                </a:solidFill>
              </a:rPr>
              <a:t>performing</a:t>
            </a:r>
          </a:p>
          <a:p>
            <a:r>
              <a:rPr lang="en-US" dirty="0">
                <a:solidFill>
                  <a:srgbClr val="0070C0"/>
                </a:solidFill>
              </a:rPr>
              <a:t>appraising</a:t>
            </a:r>
          </a:p>
          <a:p>
            <a:r>
              <a:rPr lang="en-US" dirty="0">
                <a:solidFill>
                  <a:srgbClr val="FF0000"/>
                </a:solidFill>
              </a:rPr>
              <a:t>composing</a:t>
            </a:r>
          </a:p>
          <a:p>
            <a:r>
              <a:rPr lang="en-US" dirty="0"/>
              <a:t>Greater Depth</a:t>
            </a:r>
          </a:p>
        </p:txBody>
      </p:sp>
      <p:pic>
        <p:nvPicPr>
          <p:cNvPr id="7" name="Picture 6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585DBBC-2565-A90C-251E-83A780511A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61252" y="491067"/>
            <a:ext cx="1583615" cy="2556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27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45F69A4-142D-4507-9D27-3C04E2EEAB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0117362"/>
              </p:ext>
            </p:extLst>
          </p:nvPr>
        </p:nvGraphicFramePr>
        <p:xfrm>
          <a:off x="897117" y="452487"/>
          <a:ext cx="10058400" cy="59011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58400">
                  <a:extLst>
                    <a:ext uri="{9D8B030D-6E8A-4147-A177-3AD203B41FA5}">
                      <a16:colId xmlns:a16="http://schemas.microsoft.com/office/drawing/2014/main" val="1017759433"/>
                    </a:ext>
                  </a:extLst>
                </a:gridCol>
              </a:tblGrid>
              <a:tr h="5901179">
                <a:tc>
                  <a:txBody>
                    <a:bodyPr/>
                    <a:lstStyle/>
                    <a:p>
                      <a:pPr marL="22860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b="1" u="sng" dirty="0">
                          <a:effectLst/>
                          <a:latin typeface="Comic Sans MS" panose="030F0702030302020204" pitchFamily="66" charset="0"/>
                        </a:rPr>
                        <a:t>Vocabulary</a:t>
                      </a:r>
                    </a:p>
                    <a:p>
                      <a:pPr marL="22860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8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22860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</a:rPr>
                        <a:t>forte (loud)</a:t>
                      </a:r>
                      <a:endParaRPr lang="en-GB" sz="16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22860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</a:rPr>
                        <a:t>harmony </a:t>
                      </a:r>
                      <a:endParaRPr lang="en-GB" sz="16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22860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</a:rPr>
                        <a:t>improvise </a:t>
                      </a:r>
                      <a:endParaRPr lang="en-GB" sz="16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22860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</a:rPr>
                        <a:t>leaping (large interval between two notes)</a:t>
                      </a:r>
                      <a:endParaRPr lang="en-GB" sz="16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22860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</a:rPr>
                        <a:t>minim</a:t>
                      </a:r>
                      <a:endParaRPr lang="en-GB" sz="16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22860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</a:rPr>
                        <a:t>piano (quiet)</a:t>
                      </a:r>
                      <a:endParaRPr lang="en-GB" sz="16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22860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</a:rPr>
                        <a:t>pulse recorder</a:t>
                      </a:r>
                      <a:endParaRPr lang="en-GB" sz="16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22860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</a:rPr>
                        <a:t>score</a:t>
                      </a:r>
                      <a:endParaRPr lang="en-GB" sz="16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22860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</a:rPr>
                        <a:t>treble clef</a:t>
                      </a:r>
                      <a:endParaRPr lang="en-GB" sz="16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22860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</a:rPr>
                        <a:t>tuned percussion</a:t>
                      </a:r>
                      <a:endParaRPr lang="en-GB" sz="16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22860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</a:rPr>
                        <a:t>untuned percussion </a:t>
                      </a:r>
                      <a:endParaRPr lang="en-GB" sz="16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marL="228600"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</a:rPr>
                        <a:t>volume</a:t>
                      </a:r>
                      <a:endParaRPr lang="en-GB" sz="1600" dirty="0">
                        <a:effectLst/>
                        <a:latin typeface="Comic Sans MS" panose="030F0702030302020204" pitchFamily="66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800" dirty="0">
                          <a:effectLst/>
                          <a:latin typeface="Comic Sans MS" panose="030F0702030302020204" pitchFamily="66" charset="0"/>
                        </a:rPr>
                        <a:t>   pentatonic </a:t>
                      </a:r>
                      <a:endParaRPr lang="en-GB" sz="1600" dirty="0">
                        <a:effectLst/>
                        <a:latin typeface="Comic Sans MS" panose="030F0702030302020204" pitchFamily="66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27369552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0960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AC6D4C-B77B-4558-A5D0-43186EB851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390" y="1630837"/>
            <a:ext cx="10903220" cy="4207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2417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Rectangle 2056">
            <a:extLst>
              <a:ext uri="{FF2B5EF4-FFF2-40B4-BE49-F238E27FC236}">
                <a16:creationId xmlns:a16="http://schemas.microsoft.com/office/drawing/2014/main" id="{78632963-757B-40C2-BB84-FC6107A54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866" y="0"/>
            <a:ext cx="12193866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EE0D13DB-D099-4541-888D-DE0186F1C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0519" y="253548"/>
            <a:ext cx="5851795" cy="6384816"/>
          </a:xfrm>
          <a:prstGeom prst="rect">
            <a:avLst/>
          </a:prstGeom>
          <a:solidFill>
            <a:srgbClr val="FFFFFF"/>
          </a:solidFill>
          <a:ln w="6350" cap="sq" cmpd="sng" algn="ctr">
            <a:solidFill>
              <a:srgbClr val="404040"/>
            </a:solidFill>
            <a:prstDash val="solid"/>
            <a:miter lim="800000"/>
          </a:ln>
          <a:effectLst/>
        </p:spPr>
      </p: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2853AE55-7E35-44B0-89F1-3F52B262AF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39709" y="253548"/>
            <a:ext cx="5612193" cy="6361598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3" name="Rectangle 2062">
            <a:extLst>
              <a:ext uri="{FF2B5EF4-FFF2-40B4-BE49-F238E27FC236}">
                <a16:creationId xmlns:a16="http://schemas.microsoft.com/office/drawing/2014/main" id="{DBC4BE4D-4B50-4F51-9F85-4B5D60B02D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87542" y="407588"/>
            <a:ext cx="5299768" cy="6022878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7BB51BA-5CA0-8CAE-4125-98AD4AC950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6137" y="727626"/>
            <a:ext cx="4602152" cy="1718225"/>
          </a:xfrm>
        </p:spPr>
        <p:txBody>
          <a:bodyPr>
            <a:normAutofit/>
          </a:bodyPr>
          <a:lstStyle/>
          <a:p>
            <a:pPr algn="ctr"/>
            <a:r>
              <a:rPr lang="en-US" dirty="0"/>
              <a:t>Basic Ukulele Chords</a:t>
            </a:r>
          </a:p>
        </p:txBody>
      </p:sp>
      <p:pic>
        <p:nvPicPr>
          <p:cNvPr id="2052" name="Picture 4" descr="How to Play Basic Guitar Chords for Beginners | Deviant Noise">
            <a:extLst>
              <a:ext uri="{FF2B5EF4-FFF2-40B4-BE49-F238E27FC236}">
                <a16:creationId xmlns:a16="http://schemas.microsoft.com/office/drawing/2014/main" id="{0B5FEB7F-7F90-0E31-F326-3ECCB08F937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069" y="3225006"/>
            <a:ext cx="3733800" cy="218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Pin page">
            <a:extLst>
              <a:ext uri="{FF2B5EF4-FFF2-40B4-BE49-F238E27FC236}">
                <a16:creationId xmlns:a16="http://schemas.microsoft.com/office/drawing/2014/main" id="{E6E61C6E-CCA6-4AD5-94C9-DD92515653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3430" y="233372"/>
            <a:ext cx="4186795" cy="6450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1498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AnalogousFromRegularSeedRightStep">
      <a:dk1>
        <a:srgbClr val="000000"/>
      </a:dk1>
      <a:lt1>
        <a:srgbClr val="FFFFFF"/>
      </a:lt1>
      <a:dk2>
        <a:srgbClr val="223A3D"/>
      </a:dk2>
      <a:lt2>
        <a:srgbClr val="E2E8E8"/>
      </a:lt2>
      <a:accent1>
        <a:srgbClr val="E73429"/>
      </a:accent1>
      <a:accent2>
        <a:srgbClr val="D57117"/>
      </a:accent2>
      <a:accent3>
        <a:srgbClr val="B4A420"/>
      </a:accent3>
      <a:accent4>
        <a:srgbClr val="80B113"/>
      </a:accent4>
      <a:accent5>
        <a:srgbClr val="4AB821"/>
      </a:accent5>
      <a:accent6>
        <a:srgbClr val="14BC2C"/>
      </a:accent6>
      <a:hlink>
        <a:srgbClr val="329096"/>
      </a:hlink>
      <a:folHlink>
        <a:srgbClr val="7F7F7F"/>
      </a:folHlink>
    </a:clrScheme>
    <a:fontScheme name="Savon">
      <a:majorFont>
        <a:latin typeface="Speak Pro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Selawik Ligh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143</Words>
  <Application>Microsoft Office PowerPoint</Application>
  <PresentationFormat>Widescreen</PresentationFormat>
  <Paragraphs>32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Calibri</vt:lpstr>
      <vt:lpstr>Comic Sans MS</vt:lpstr>
      <vt:lpstr>Garamond</vt:lpstr>
      <vt:lpstr>Selawik Light</vt:lpstr>
      <vt:lpstr>Speak Pro</vt:lpstr>
      <vt:lpstr>Times New Roman</vt:lpstr>
      <vt:lpstr>SavonVTI</vt:lpstr>
      <vt:lpstr>PowerPoint Presentation</vt:lpstr>
      <vt:lpstr>Lesson objectives – Year 4 - Ukelele</vt:lpstr>
      <vt:lpstr>PowerPoint Presentation</vt:lpstr>
      <vt:lpstr>PowerPoint Presentation</vt:lpstr>
      <vt:lpstr>Basic Ukulele Chords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Sandra Clarke</dc:creator>
  <cp:lastModifiedBy>Samantha Mills</cp:lastModifiedBy>
  <cp:revision>7</cp:revision>
  <dcterms:created xsi:type="dcterms:W3CDTF">2022-10-27T17:56:57Z</dcterms:created>
  <dcterms:modified xsi:type="dcterms:W3CDTF">2025-03-07T11:00:27Z</dcterms:modified>
</cp:coreProperties>
</file>