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0" r:id="rId3"/>
    <p:sldId id="322" r:id="rId4"/>
    <p:sldId id="323" r:id="rId5"/>
    <p:sldId id="324" r:id="rId6"/>
    <p:sldId id="325" r:id="rId7"/>
    <p:sldId id="326" r:id="rId8"/>
    <p:sldId id="327" r:id="rId9"/>
    <p:sldId id="329" r:id="rId10"/>
    <p:sldId id="328" r:id="rId11"/>
    <p:sldId id="321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58" r:id="rId20"/>
    <p:sldId id="359" r:id="rId21"/>
    <p:sldId id="365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60" r:id="rId30"/>
    <p:sldId id="361" r:id="rId31"/>
    <p:sldId id="366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62" r:id="rId40"/>
    <p:sldId id="363" r:id="rId41"/>
    <p:sldId id="364" r:id="rId42"/>
    <p:sldId id="367" r:id="rId43"/>
    <p:sldId id="368" r:id="rId44"/>
    <p:sldId id="370" r:id="rId45"/>
    <p:sldId id="371" r:id="rId46"/>
    <p:sldId id="372" r:id="rId47"/>
    <p:sldId id="373" r:id="rId48"/>
    <p:sldId id="374" r:id="rId49"/>
    <p:sldId id="375" r:id="rId50"/>
    <p:sldId id="378" r:id="rId51"/>
    <p:sldId id="377" r:id="rId52"/>
    <p:sldId id="369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37C22F4-E4B6-458F-A35A-C144C0DC3D29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1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2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329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4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13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98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96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7C22F4-E4B6-458F-A35A-C144C0DC3D29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748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37C22F4-E4B6-458F-A35A-C144C0DC3D29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8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8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43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1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5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3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3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4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7C22F4-E4B6-458F-A35A-C144C0DC3D29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91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m5qmMRx20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JmyY2yR9sw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kT0hGTYJ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m5qmMRx20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JmyY2yR9sw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kT0hGTYJ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kT0hGTYJ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GCSrC8RN6c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JmyY2yR9sw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kT0hGTYJM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GCSrC8RN6c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JmyY2yR9sw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kT0hGTYJM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JmyY2yR9sw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2F2E-5335-47D3-BB55-62A75BE98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Music Appreciation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572A7-5EA6-4A4C-96D8-9AC7B3682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KS1 – Spring 1</a:t>
            </a:r>
          </a:p>
        </p:txBody>
      </p:sp>
    </p:spTree>
    <p:extLst>
      <p:ext uri="{BB962C8B-B14F-4D97-AF65-F5344CB8AC3E}">
        <p14:creationId xmlns:p14="http://schemas.microsoft.com/office/powerpoint/2010/main" val="75921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C053-7B9A-4357-A0AB-F2999877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271" y="2731995"/>
            <a:ext cx="3910105" cy="3416300"/>
          </a:xfrm>
        </p:spPr>
        <p:txBody>
          <a:bodyPr/>
          <a:lstStyle/>
          <a:p>
            <a:r>
              <a:rPr lang="en-GB" dirty="0"/>
              <a:t>What do you notice about the music?</a:t>
            </a:r>
          </a:p>
          <a:p>
            <a:r>
              <a:rPr lang="en-GB" dirty="0"/>
              <a:t>Do you think there are clear parts to the music? </a:t>
            </a:r>
          </a:p>
          <a:p>
            <a:r>
              <a:rPr lang="en-GB" dirty="0"/>
              <a:t>What are the differences within the piece of music?</a:t>
            </a:r>
          </a:p>
          <a:p>
            <a:r>
              <a:rPr lang="en-GB" dirty="0"/>
              <a:t>Does it make you want to dance or does it make you think or feel something different? </a:t>
            </a:r>
          </a:p>
          <a:p>
            <a:endParaRPr lang="en-GB" dirty="0"/>
          </a:p>
        </p:txBody>
      </p:sp>
      <p:pic>
        <p:nvPicPr>
          <p:cNvPr id="5" name="Online Media 4" title="Runaway Blues">
            <a:hlinkClick r:id="" action="ppaction://media"/>
            <a:extLst>
              <a:ext uri="{FF2B5EF4-FFF2-40B4-BE49-F238E27FC236}">
                <a16:creationId xmlns:a16="http://schemas.microsoft.com/office/drawing/2014/main" id="{338B0162-C666-4801-9173-DB2BA2F0C7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53590" y="3000935"/>
            <a:ext cx="6073422" cy="3416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B680DE-9425-4F61-934A-FAFF432B0A1D}"/>
              </a:ext>
            </a:extLst>
          </p:cNvPr>
          <p:cNvSpPr txBox="1"/>
          <p:nvPr/>
        </p:nvSpPr>
        <p:spPr>
          <a:xfrm>
            <a:off x="6165348" y="2646076"/>
            <a:ext cx="4849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https://www.youtube.com/watch?v=Fm5qmMRx20s</a:t>
            </a:r>
          </a:p>
        </p:txBody>
      </p:sp>
    </p:spTree>
    <p:extLst>
      <p:ext uri="{BB962C8B-B14F-4D97-AF65-F5344CB8AC3E}">
        <p14:creationId xmlns:p14="http://schemas.microsoft.com/office/powerpoint/2010/main" val="71322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D117-D8AB-46EA-9676-D118ACD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Hayfield Lane Song </a:t>
            </a:r>
          </a:p>
        </p:txBody>
      </p:sp>
      <p:pic>
        <p:nvPicPr>
          <p:cNvPr id="3" name="Online Media 2" title="Give It All You Got(Lyrics)">
            <a:hlinkClick r:id="" action="ppaction://media"/>
            <a:extLst>
              <a:ext uri="{FF2B5EF4-FFF2-40B4-BE49-F238E27FC236}">
                <a16:creationId xmlns:a16="http://schemas.microsoft.com/office/drawing/2014/main" id="{AA366102-DC8F-412A-A49C-6EF0E666CB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5624" y="2812677"/>
            <a:ext cx="6777317" cy="3812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94C1BE-36DA-4551-AA25-31E527392EF0}"/>
              </a:ext>
            </a:extLst>
          </p:cNvPr>
          <p:cNvSpPr txBox="1"/>
          <p:nvPr/>
        </p:nvSpPr>
        <p:spPr>
          <a:xfrm>
            <a:off x="3030071" y="2312894"/>
            <a:ext cx="6158753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https://www.youtube.com/watch?v=oJmyY2yR9sw</a:t>
            </a:r>
          </a:p>
        </p:txBody>
      </p:sp>
    </p:spTree>
    <p:extLst>
      <p:ext uri="{BB962C8B-B14F-4D97-AF65-F5344CB8AC3E}">
        <p14:creationId xmlns:p14="http://schemas.microsoft.com/office/powerpoint/2010/main" val="295688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2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868319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pic>
        <p:nvPicPr>
          <p:cNvPr id="3" name="Online Media 2" title="Rhythm Clap Along - Level 1 to 3  (For Beginners/Kids) 👂🎵👏">
            <a:hlinkClick r:id="" action="ppaction://media"/>
            <a:extLst>
              <a:ext uri="{FF2B5EF4-FFF2-40B4-BE49-F238E27FC236}">
                <a16:creationId xmlns:a16="http://schemas.microsoft.com/office/drawing/2014/main" id="{B263FC72-5282-4449-99FF-18A3D8074E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1553" y="2681691"/>
            <a:ext cx="5868894" cy="3301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322729" y="3178155"/>
            <a:ext cx="25280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carefully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 you remember what we did last term? </a:t>
            </a:r>
          </a:p>
          <a:p>
            <a:endParaRPr lang="en-GB" dirty="0"/>
          </a:p>
          <a:p>
            <a:r>
              <a:rPr lang="en-GB" dirty="0"/>
              <a:t>Can you repeat the patterns?</a:t>
            </a:r>
          </a:p>
        </p:txBody>
      </p:sp>
    </p:spTree>
    <p:extLst>
      <p:ext uri="{BB962C8B-B14F-4D97-AF65-F5344CB8AC3E}">
        <p14:creationId xmlns:p14="http://schemas.microsoft.com/office/powerpoint/2010/main" val="60583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4" y="1704022"/>
            <a:ext cx="8995237" cy="43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4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53" y="1650273"/>
            <a:ext cx="9327461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8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0" y="1629999"/>
            <a:ext cx="9495744" cy="49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57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44" y="1235528"/>
            <a:ext cx="9722235" cy="5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48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54" y="1606186"/>
            <a:ext cx="9273579" cy="48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74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6CD-ED00-4FAC-9CF4-94076A3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50CE-AF53-4AA7-8EC4-4881F66D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552" y="2241176"/>
            <a:ext cx="4591421" cy="364315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Blues music originated in the Southern United States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294CB9-9CF2-4231-98E4-0343360DFB20}"/>
              </a:ext>
            </a:extLst>
          </p:cNvPr>
          <p:cNvSpPr txBox="1">
            <a:spLocks/>
          </p:cNvSpPr>
          <p:nvPr/>
        </p:nvSpPr>
        <p:spPr>
          <a:xfrm>
            <a:off x="564776" y="2701112"/>
            <a:ext cx="5170595" cy="3744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Can we remember what the music was called from last week? </a:t>
            </a:r>
            <a:br>
              <a:rPr lang="en-GB" dirty="0"/>
            </a:br>
            <a:endParaRPr lang="en-GB" dirty="0"/>
          </a:p>
          <a:p>
            <a:pPr marL="0" indent="0" algn="ctr">
              <a:buNone/>
            </a:pPr>
            <a:r>
              <a:rPr lang="en-GB" sz="2000" b="1" dirty="0"/>
              <a:t>Runaway Blues</a:t>
            </a:r>
          </a:p>
          <a:p>
            <a:pPr marL="0" indent="0" algn="ctr">
              <a:buNone/>
            </a:pPr>
            <a:r>
              <a:rPr lang="en-GB" sz="2000" dirty="0"/>
              <a:t>By Ma Rainey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This type of music is called 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3000" b="1" dirty="0"/>
              <a:t>Blues</a:t>
            </a:r>
          </a:p>
        </p:txBody>
      </p:sp>
      <p:pic>
        <p:nvPicPr>
          <p:cNvPr id="1026" name="Picture 2" descr="Colorful World Map with Country Names 21227354 Vector Art at Vecteezy">
            <a:extLst>
              <a:ext uri="{FF2B5EF4-FFF2-40B4-BE49-F238E27FC236}">
                <a16:creationId xmlns:a16="http://schemas.microsoft.com/office/drawing/2014/main" id="{AC7585AB-7119-4D38-8884-0F2D2CD7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27" y="2861728"/>
            <a:ext cx="5953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FA6D615-D4C6-4647-87A0-B554BDD2AA8C}"/>
              </a:ext>
            </a:extLst>
          </p:cNvPr>
          <p:cNvSpPr/>
          <p:nvPr/>
        </p:nvSpPr>
        <p:spPr>
          <a:xfrm>
            <a:off x="6589059" y="4702988"/>
            <a:ext cx="1003166" cy="3351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5ABC41-54F6-4D89-A1E8-9058579E1EF6}"/>
              </a:ext>
            </a:extLst>
          </p:cNvPr>
          <p:cNvCxnSpPr>
            <a:cxnSpLocks/>
          </p:cNvCxnSpPr>
          <p:nvPr/>
        </p:nvCxnSpPr>
        <p:spPr>
          <a:xfrm flipH="1">
            <a:off x="7171765" y="2788024"/>
            <a:ext cx="510988" cy="1914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55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1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27298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C053-7B9A-4357-A0AB-F2999877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271" y="2731995"/>
            <a:ext cx="3910105" cy="34163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do you notice about the music?</a:t>
            </a:r>
          </a:p>
          <a:p>
            <a:r>
              <a:rPr lang="en-GB" dirty="0"/>
              <a:t>Does it make you want to dance or does it make you think or feel something different? </a:t>
            </a:r>
          </a:p>
          <a:p>
            <a:r>
              <a:rPr lang="en-GB" dirty="0"/>
              <a:t>What do you think the message of the music is? </a:t>
            </a:r>
          </a:p>
          <a:p>
            <a:r>
              <a:rPr lang="en-GB" dirty="0"/>
              <a:t>Is it something that you would choose to listen to? Why/why not? </a:t>
            </a:r>
          </a:p>
        </p:txBody>
      </p:sp>
      <p:pic>
        <p:nvPicPr>
          <p:cNvPr id="5" name="Online Media 4" title="Runaway Blues">
            <a:hlinkClick r:id="" action="ppaction://media"/>
            <a:extLst>
              <a:ext uri="{FF2B5EF4-FFF2-40B4-BE49-F238E27FC236}">
                <a16:creationId xmlns:a16="http://schemas.microsoft.com/office/drawing/2014/main" id="{338B0162-C666-4801-9173-DB2BA2F0C7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53590" y="3000935"/>
            <a:ext cx="6073422" cy="3416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B680DE-9425-4F61-934A-FAFF432B0A1D}"/>
              </a:ext>
            </a:extLst>
          </p:cNvPr>
          <p:cNvSpPr txBox="1"/>
          <p:nvPr/>
        </p:nvSpPr>
        <p:spPr>
          <a:xfrm>
            <a:off x="6165348" y="2646076"/>
            <a:ext cx="4849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https://www.youtube.com/watch?v=Fm5qmMRx20s</a:t>
            </a:r>
          </a:p>
        </p:txBody>
      </p:sp>
    </p:spTree>
    <p:extLst>
      <p:ext uri="{BB962C8B-B14F-4D97-AF65-F5344CB8AC3E}">
        <p14:creationId xmlns:p14="http://schemas.microsoft.com/office/powerpoint/2010/main" val="1215945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D117-D8AB-46EA-9676-D118ACD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Hayfield Lane Song </a:t>
            </a:r>
          </a:p>
        </p:txBody>
      </p:sp>
      <p:pic>
        <p:nvPicPr>
          <p:cNvPr id="3" name="Online Media 2" title="Give It All You Got(Lyrics)">
            <a:hlinkClick r:id="" action="ppaction://media"/>
            <a:extLst>
              <a:ext uri="{FF2B5EF4-FFF2-40B4-BE49-F238E27FC236}">
                <a16:creationId xmlns:a16="http://schemas.microsoft.com/office/drawing/2014/main" id="{AA366102-DC8F-412A-A49C-6EF0E666CB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5624" y="2812677"/>
            <a:ext cx="6777317" cy="3812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94C1BE-36DA-4551-AA25-31E527392EF0}"/>
              </a:ext>
            </a:extLst>
          </p:cNvPr>
          <p:cNvSpPr txBox="1"/>
          <p:nvPr/>
        </p:nvSpPr>
        <p:spPr>
          <a:xfrm>
            <a:off x="3030071" y="2312894"/>
            <a:ext cx="6158753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https://www.youtube.com/watch?v=oJmyY2yR9sw</a:t>
            </a:r>
          </a:p>
        </p:txBody>
      </p:sp>
    </p:spTree>
    <p:extLst>
      <p:ext uri="{BB962C8B-B14F-4D97-AF65-F5344CB8AC3E}">
        <p14:creationId xmlns:p14="http://schemas.microsoft.com/office/powerpoint/2010/main" val="717209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3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309878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pic>
        <p:nvPicPr>
          <p:cNvPr id="3" name="Online Media 2" title="Rhythm Clap Along - Level 1 to 3  (For Beginners/Kids) 👂🎵👏">
            <a:hlinkClick r:id="" action="ppaction://media"/>
            <a:extLst>
              <a:ext uri="{FF2B5EF4-FFF2-40B4-BE49-F238E27FC236}">
                <a16:creationId xmlns:a16="http://schemas.microsoft.com/office/drawing/2014/main" id="{B263FC72-5282-4449-99FF-18A3D8074E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1553" y="2681691"/>
            <a:ext cx="5868894" cy="3301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322729" y="3178155"/>
            <a:ext cx="2528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carefully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 you repeat the patterns?</a:t>
            </a:r>
          </a:p>
        </p:txBody>
      </p:sp>
    </p:spTree>
    <p:extLst>
      <p:ext uri="{BB962C8B-B14F-4D97-AF65-F5344CB8AC3E}">
        <p14:creationId xmlns:p14="http://schemas.microsoft.com/office/powerpoint/2010/main" val="2407774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4" y="1704022"/>
            <a:ext cx="8995237" cy="43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35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53" y="1650273"/>
            <a:ext cx="9327461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83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0" y="1629999"/>
            <a:ext cx="9495744" cy="49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52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44" y="1235528"/>
            <a:ext cx="9722235" cy="5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42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54" y="1606186"/>
            <a:ext cx="9273579" cy="48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77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6CD-ED00-4FAC-9CF4-94076A3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50CE-AF53-4AA7-8EC4-4881F66D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552" y="2384612"/>
            <a:ext cx="4591421" cy="349971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Gamelan is from Indonesia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294CB9-9CF2-4231-98E4-0343360DFB20}"/>
              </a:ext>
            </a:extLst>
          </p:cNvPr>
          <p:cNvSpPr txBox="1">
            <a:spLocks/>
          </p:cNvSpPr>
          <p:nvPr/>
        </p:nvSpPr>
        <p:spPr>
          <a:xfrm>
            <a:off x="564776" y="2701112"/>
            <a:ext cx="5170595" cy="374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This week the music is Traditional music from Bali in Indonesia </a:t>
            </a:r>
            <a:br>
              <a:rPr lang="en-GB" dirty="0"/>
            </a:br>
            <a:endParaRPr lang="en-GB" dirty="0"/>
          </a:p>
          <a:p>
            <a:pPr marL="0" indent="0" algn="ctr">
              <a:buNone/>
            </a:pPr>
            <a:r>
              <a:rPr lang="en-GB" sz="2000" b="1" dirty="0" err="1"/>
              <a:t>Baris</a:t>
            </a:r>
            <a:endParaRPr lang="en-GB" sz="2000" b="1" dirty="0"/>
          </a:p>
          <a:p>
            <a:pPr marL="0" indent="0" algn="ctr">
              <a:buNone/>
            </a:pPr>
            <a:r>
              <a:rPr lang="en-GB" sz="2000" dirty="0"/>
              <a:t>By Gong Kebyar of </a:t>
            </a:r>
            <a:r>
              <a:rPr lang="en-GB" sz="2000" dirty="0" err="1"/>
              <a:t>Peliatan</a:t>
            </a: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This type of music is called </a:t>
            </a:r>
          </a:p>
          <a:p>
            <a:pPr marL="0" indent="0" algn="ctr">
              <a:buNone/>
            </a:pPr>
            <a:r>
              <a:rPr lang="en-GB" sz="3000" b="1" dirty="0"/>
              <a:t>Gamelan</a:t>
            </a:r>
          </a:p>
        </p:txBody>
      </p:sp>
      <p:pic>
        <p:nvPicPr>
          <p:cNvPr id="1026" name="Picture 2" descr="Colorful World Map with Country Names 21227354 Vector Art at Vecteezy">
            <a:extLst>
              <a:ext uri="{FF2B5EF4-FFF2-40B4-BE49-F238E27FC236}">
                <a16:creationId xmlns:a16="http://schemas.microsoft.com/office/drawing/2014/main" id="{AC7585AB-7119-4D38-8884-0F2D2CD7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27" y="2861728"/>
            <a:ext cx="5953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FA6D615-D4C6-4647-87A0-B554BDD2AA8C}"/>
              </a:ext>
            </a:extLst>
          </p:cNvPr>
          <p:cNvSpPr/>
          <p:nvPr/>
        </p:nvSpPr>
        <p:spPr>
          <a:xfrm>
            <a:off x="10478888" y="5420166"/>
            <a:ext cx="242047" cy="2544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5ABC41-54F6-4D89-A1E8-9058579E1EF6}"/>
              </a:ext>
            </a:extLst>
          </p:cNvPr>
          <p:cNvCxnSpPr>
            <a:cxnSpLocks/>
          </p:cNvCxnSpPr>
          <p:nvPr/>
        </p:nvCxnSpPr>
        <p:spPr>
          <a:xfrm>
            <a:off x="9601200" y="2701112"/>
            <a:ext cx="862934" cy="27190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53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pic>
        <p:nvPicPr>
          <p:cNvPr id="3" name="Online Media 2" title="Rhythm Clap Along - Level 1 to 3  (For Beginners/Kids) 👂🎵👏">
            <a:hlinkClick r:id="" action="ppaction://media"/>
            <a:extLst>
              <a:ext uri="{FF2B5EF4-FFF2-40B4-BE49-F238E27FC236}">
                <a16:creationId xmlns:a16="http://schemas.microsoft.com/office/drawing/2014/main" id="{B263FC72-5282-4449-99FF-18A3D8074E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1553" y="2681691"/>
            <a:ext cx="5868894" cy="3301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322729" y="3178155"/>
            <a:ext cx="25280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carefully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 you remember what we did last term? </a:t>
            </a:r>
          </a:p>
          <a:p>
            <a:endParaRPr lang="en-GB" dirty="0"/>
          </a:p>
          <a:p>
            <a:r>
              <a:rPr lang="en-GB" dirty="0"/>
              <a:t>Can you repeat the patterns?</a:t>
            </a:r>
          </a:p>
        </p:txBody>
      </p:sp>
    </p:spTree>
    <p:extLst>
      <p:ext uri="{BB962C8B-B14F-4D97-AF65-F5344CB8AC3E}">
        <p14:creationId xmlns:p14="http://schemas.microsoft.com/office/powerpoint/2010/main" val="1950975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C053-7B9A-4357-A0AB-F2999877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271" y="2731995"/>
            <a:ext cx="3910105" cy="3416300"/>
          </a:xfrm>
        </p:spPr>
        <p:txBody>
          <a:bodyPr>
            <a:normAutofit/>
          </a:bodyPr>
          <a:lstStyle/>
          <a:p>
            <a:r>
              <a:rPr lang="en-GB" dirty="0"/>
              <a:t>What instruments can you see when you watch the video?</a:t>
            </a:r>
          </a:p>
          <a:p>
            <a:r>
              <a:rPr lang="en-GB" dirty="0"/>
              <a:t>Are they ones we are familiar with or are there any you don’t know? </a:t>
            </a:r>
          </a:p>
          <a:p>
            <a:r>
              <a:rPr lang="en-GB" dirty="0"/>
              <a:t>How is this music different from the blues we listened to last week?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680DE-9425-4F61-934A-FAFF432B0A1D}"/>
              </a:ext>
            </a:extLst>
          </p:cNvPr>
          <p:cNvSpPr txBox="1"/>
          <p:nvPr/>
        </p:nvSpPr>
        <p:spPr>
          <a:xfrm>
            <a:off x="6165348" y="2646076"/>
            <a:ext cx="4849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https://www.youtube.com/watch?v=nGCSrC8RN6c</a:t>
            </a:r>
          </a:p>
        </p:txBody>
      </p:sp>
      <p:pic>
        <p:nvPicPr>
          <p:cNvPr id="4" name="Online Media 3" title="Gamelan recorded in Peliatan Bali Indonesia in 1985">
            <a:hlinkClick r:id="" action="ppaction://media"/>
            <a:extLst>
              <a:ext uri="{FF2B5EF4-FFF2-40B4-BE49-F238E27FC236}">
                <a16:creationId xmlns:a16="http://schemas.microsoft.com/office/drawing/2014/main" id="{9E866FD0-7A8F-49C4-8968-78A52955FA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73271" y="3081618"/>
            <a:ext cx="5451870" cy="306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16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D117-D8AB-46EA-9676-D118ACD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Hayfield Lane Song </a:t>
            </a:r>
          </a:p>
        </p:txBody>
      </p:sp>
      <p:pic>
        <p:nvPicPr>
          <p:cNvPr id="3" name="Online Media 2" title="Give It All You Got(Lyrics)">
            <a:hlinkClick r:id="" action="ppaction://media"/>
            <a:extLst>
              <a:ext uri="{FF2B5EF4-FFF2-40B4-BE49-F238E27FC236}">
                <a16:creationId xmlns:a16="http://schemas.microsoft.com/office/drawing/2014/main" id="{AA366102-DC8F-412A-A49C-6EF0E666CB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5624" y="2812677"/>
            <a:ext cx="6777317" cy="3812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94C1BE-36DA-4551-AA25-31E527392EF0}"/>
              </a:ext>
            </a:extLst>
          </p:cNvPr>
          <p:cNvSpPr txBox="1"/>
          <p:nvPr/>
        </p:nvSpPr>
        <p:spPr>
          <a:xfrm>
            <a:off x="3030071" y="2312894"/>
            <a:ext cx="6158753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https://www.youtube.com/watch?v=oJmyY2yR9sw</a:t>
            </a:r>
          </a:p>
        </p:txBody>
      </p:sp>
    </p:spTree>
    <p:extLst>
      <p:ext uri="{BB962C8B-B14F-4D97-AF65-F5344CB8AC3E}">
        <p14:creationId xmlns:p14="http://schemas.microsoft.com/office/powerpoint/2010/main" val="4155836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4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529075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pic>
        <p:nvPicPr>
          <p:cNvPr id="3" name="Online Media 2" title="Rhythm Clap Along - Level 1 to 3  (For Beginners/Kids) 👂🎵👏">
            <a:hlinkClick r:id="" action="ppaction://media"/>
            <a:extLst>
              <a:ext uri="{FF2B5EF4-FFF2-40B4-BE49-F238E27FC236}">
                <a16:creationId xmlns:a16="http://schemas.microsoft.com/office/drawing/2014/main" id="{B263FC72-5282-4449-99FF-18A3D8074E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1553" y="2681691"/>
            <a:ext cx="5868894" cy="3301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322729" y="3178155"/>
            <a:ext cx="2528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carefully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 you repeat the patterns?</a:t>
            </a:r>
          </a:p>
        </p:txBody>
      </p:sp>
    </p:spTree>
    <p:extLst>
      <p:ext uri="{BB962C8B-B14F-4D97-AF65-F5344CB8AC3E}">
        <p14:creationId xmlns:p14="http://schemas.microsoft.com/office/powerpoint/2010/main" val="1557267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4" y="1704022"/>
            <a:ext cx="8995237" cy="43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79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53" y="1650273"/>
            <a:ext cx="9327461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89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0" y="1629999"/>
            <a:ext cx="9495744" cy="49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72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44" y="1235528"/>
            <a:ext cx="9722235" cy="5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26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54" y="1606186"/>
            <a:ext cx="9273579" cy="48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39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6CD-ED00-4FAC-9CF4-94076A3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50CE-AF53-4AA7-8EC4-4881F66D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552" y="2384612"/>
            <a:ext cx="4591421" cy="349971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Gamelan is from Indonesia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294CB9-9CF2-4231-98E4-0343360DFB20}"/>
              </a:ext>
            </a:extLst>
          </p:cNvPr>
          <p:cNvSpPr txBox="1">
            <a:spLocks/>
          </p:cNvSpPr>
          <p:nvPr/>
        </p:nvSpPr>
        <p:spPr>
          <a:xfrm>
            <a:off x="564776" y="2701112"/>
            <a:ext cx="5170595" cy="374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This week the music is Traditional music from Bali in Indonesia </a:t>
            </a:r>
            <a:br>
              <a:rPr lang="en-GB" dirty="0"/>
            </a:br>
            <a:endParaRPr lang="en-GB" dirty="0"/>
          </a:p>
          <a:p>
            <a:pPr marL="0" indent="0" algn="ctr">
              <a:buNone/>
            </a:pPr>
            <a:r>
              <a:rPr lang="en-GB" sz="2000" b="1" dirty="0" err="1"/>
              <a:t>Baris</a:t>
            </a:r>
            <a:endParaRPr lang="en-GB" sz="2000" b="1" dirty="0"/>
          </a:p>
          <a:p>
            <a:pPr marL="0" indent="0" algn="ctr">
              <a:buNone/>
            </a:pPr>
            <a:r>
              <a:rPr lang="en-GB" sz="2000" dirty="0"/>
              <a:t>By Gong Kebyar of </a:t>
            </a:r>
            <a:r>
              <a:rPr lang="en-GB" sz="2000" dirty="0" err="1"/>
              <a:t>Peliatan</a:t>
            </a: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This type of music is called </a:t>
            </a:r>
          </a:p>
          <a:p>
            <a:pPr marL="0" indent="0" algn="ctr">
              <a:buNone/>
            </a:pPr>
            <a:r>
              <a:rPr lang="en-GB" sz="3000" b="1" dirty="0"/>
              <a:t>Gamelan</a:t>
            </a:r>
          </a:p>
        </p:txBody>
      </p:sp>
      <p:pic>
        <p:nvPicPr>
          <p:cNvPr id="1026" name="Picture 2" descr="Colorful World Map with Country Names 21227354 Vector Art at Vecteezy">
            <a:extLst>
              <a:ext uri="{FF2B5EF4-FFF2-40B4-BE49-F238E27FC236}">
                <a16:creationId xmlns:a16="http://schemas.microsoft.com/office/drawing/2014/main" id="{AC7585AB-7119-4D38-8884-0F2D2CD7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27" y="2861728"/>
            <a:ext cx="5953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FA6D615-D4C6-4647-87A0-B554BDD2AA8C}"/>
              </a:ext>
            </a:extLst>
          </p:cNvPr>
          <p:cNvSpPr/>
          <p:nvPr/>
        </p:nvSpPr>
        <p:spPr>
          <a:xfrm>
            <a:off x="10478888" y="5420166"/>
            <a:ext cx="242047" cy="2544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5ABC41-54F6-4D89-A1E8-9058579E1EF6}"/>
              </a:ext>
            </a:extLst>
          </p:cNvPr>
          <p:cNvCxnSpPr>
            <a:cxnSpLocks/>
          </p:cNvCxnSpPr>
          <p:nvPr/>
        </p:nvCxnSpPr>
        <p:spPr>
          <a:xfrm>
            <a:off x="9601200" y="2701112"/>
            <a:ext cx="862934" cy="27190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27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4" y="1704022"/>
            <a:ext cx="8995237" cy="43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98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Listen again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680DE-9425-4F61-934A-FAFF432B0A1D}"/>
              </a:ext>
            </a:extLst>
          </p:cNvPr>
          <p:cNvSpPr txBox="1"/>
          <p:nvPr/>
        </p:nvSpPr>
        <p:spPr>
          <a:xfrm>
            <a:off x="3671047" y="2430923"/>
            <a:ext cx="4849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https://www.youtube.com/watch?v=nGCSrC8RN6c</a:t>
            </a:r>
          </a:p>
        </p:txBody>
      </p:sp>
      <p:pic>
        <p:nvPicPr>
          <p:cNvPr id="4" name="Online Media 3" title="Gamelan recorded in Peliatan Bali Indonesia in 1985">
            <a:hlinkClick r:id="" action="ppaction://media"/>
            <a:extLst>
              <a:ext uri="{FF2B5EF4-FFF2-40B4-BE49-F238E27FC236}">
                <a16:creationId xmlns:a16="http://schemas.microsoft.com/office/drawing/2014/main" id="{9E866FD0-7A8F-49C4-8968-78A52955FA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79516" y="2813191"/>
            <a:ext cx="6632967" cy="37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95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7E1BE9-8359-425C-A160-96266DD59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32" y="1600274"/>
            <a:ext cx="2904794" cy="18287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FA6A-6E4C-48DC-9B2D-C4042BFBF23E}"/>
              </a:ext>
            </a:extLst>
          </p:cNvPr>
          <p:cNvSpPr txBox="1">
            <a:spLocks/>
          </p:cNvSpPr>
          <p:nvPr/>
        </p:nvSpPr>
        <p:spPr>
          <a:xfrm>
            <a:off x="419847" y="273406"/>
            <a:ext cx="10778872" cy="3416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Can you remember what instruments you saw/heard in the music?</a:t>
            </a:r>
          </a:p>
          <a:p>
            <a:pPr marL="0" indent="0">
              <a:buNone/>
            </a:pPr>
            <a:r>
              <a:rPr lang="en-GB" sz="2000" dirty="0"/>
              <a:t>Look at the pictures, and similar examples that we have (physical  instruments to hear the sound of)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EDCCD0-32E1-4D47-A53D-841B0CD61657}"/>
              </a:ext>
            </a:extLst>
          </p:cNvPr>
          <p:cNvSpPr txBox="1">
            <a:spLocks/>
          </p:cNvSpPr>
          <p:nvPr/>
        </p:nvSpPr>
        <p:spPr>
          <a:xfrm>
            <a:off x="572247" y="3429000"/>
            <a:ext cx="2866179" cy="41310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Metallophone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40C6D3-BAB3-415D-9708-884693AF2242}"/>
              </a:ext>
            </a:extLst>
          </p:cNvPr>
          <p:cNvSpPr txBox="1">
            <a:spLocks/>
          </p:cNvSpPr>
          <p:nvPr/>
        </p:nvSpPr>
        <p:spPr>
          <a:xfrm>
            <a:off x="2472400" y="6378041"/>
            <a:ext cx="2866179" cy="41310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Gong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6F76B-9D8E-4C19-B87A-808AB6717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558" y="4083782"/>
            <a:ext cx="1959865" cy="2357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C5E5F-0F3F-4EA0-A1BF-912354284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774" y="1541888"/>
            <a:ext cx="2904794" cy="198494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71A37B-1673-4129-85CF-6A17DB52E0B2}"/>
              </a:ext>
            </a:extLst>
          </p:cNvPr>
          <p:cNvSpPr txBox="1">
            <a:spLocks/>
          </p:cNvSpPr>
          <p:nvPr/>
        </p:nvSpPr>
        <p:spPr>
          <a:xfrm>
            <a:off x="5561852" y="3559353"/>
            <a:ext cx="2866179" cy="41310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Drum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FE3763-F527-4C25-AA55-04A5C719D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617" y="4135499"/>
            <a:ext cx="2181102" cy="224254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5399EA-4738-4460-8968-7037486E9790}"/>
              </a:ext>
            </a:extLst>
          </p:cNvPr>
          <p:cNvSpPr txBox="1">
            <a:spLocks/>
          </p:cNvSpPr>
          <p:nvPr/>
        </p:nvSpPr>
        <p:spPr>
          <a:xfrm>
            <a:off x="8428031" y="6378041"/>
            <a:ext cx="2866179" cy="41310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Flute</a:t>
            </a:r>
          </a:p>
        </p:txBody>
      </p:sp>
    </p:spTree>
    <p:extLst>
      <p:ext uri="{BB962C8B-B14F-4D97-AF65-F5344CB8AC3E}">
        <p14:creationId xmlns:p14="http://schemas.microsoft.com/office/powerpoint/2010/main" val="162806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D117-D8AB-46EA-9676-D118ACD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Hayfield Lane Song </a:t>
            </a:r>
          </a:p>
        </p:txBody>
      </p:sp>
      <p:pic>
        <p:nvPicPr>
          <p:cNvPr id="3" name="Online Media 2" title="Give It All You Got(Lyrics)">
            <a:hlinkClick r:id="" action="ppaction://media"/>
            <a:extLst>
              <a:ext uri="{FF2B5EF4-FFF2-40B4-BE49-F238E27FC236}">
                <a16:creationId xmlns:a16="http://schemas.microsoft.com/office/drawing/2014/main" id="{AA366102-DC8F-412A-A49C-6EF0E666CB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5624" y="2812677"/>
            <a:ext cx="6777317" cy="3812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94C1BE-36DA-4551-AA25-31E527392EF0}"/>
              </a:ext>
            </a:extLst>
          </p:cNvPr>
          <p:cNvSpPr txBox="1"/>
          <p:nvPr/>
        </p:nvSpPr>
        <p:spPr>
          <a:xfrm>
            <a:off x="3030071" y="2312894"/>
            <a:ext cx="6158753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https://www.youtube.com/watch?v=oJmyY2yR9sw</a:t>
            </a:r>
          </a:p>
        </p:txBody>
      </p:sp>
    </p:spTree>
    <p:extLst>
      <p:ext uri="{BB962C8B-B14F-4D97-AF65-F5344CB8AC3E}">
        <p14:creationId xmlns:p14="http://schemas.microsoft.com/office/powerpoint/2010/main" val="31816510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5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992699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pic>
        <p:nvPicPr>
          <p:cNvPr id="3" name="Online Media 2" title="Rhythm Clap Along - Level 1 to 3  (For Beginners/Kids) 👂🎵👏">
            <a:hlinkClick r:id="" action="ppaction://media"/>
            <a:extLst>
              <a:ext uri="{FF2B5EF4-FFF2-40B4-BE49-F238E27FC236}">
                <a16:creationId xmlns:a16="http://schemas.microsoft.com/office/drawing/2014/main" id="{B263FC72-5282-4449-99FF-18A3D8074E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1553" y="2681691"/>
            <a:ext cx="5868894" cy="3301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322729" y="3178155"/>
            <a:ext cx="25280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carefully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 you remember what we did last term? </a:t>
            </a:r>
          </a:p>
          <a:p>
            <a:endParaRPr lang="en-GB" dirty="0"/>
          </a:p>
          <a:p>
            <a:r>
              <a:rPr lang="en-GB" dirty="0"/>
              <a:t>Can you repeat the patterns?</a:t>
            </a:r>
          </a:p>
        </p:txBody>
      </p:sp>
    </p:spTree>
    <p:extLst>
      <p:ext uri="{BB962C8B-B14F-4D97-AF65-F5344CB8AC3E}">
        <p14:creationId xmlns:p14="http://schemas.microsoft.com/office/powerpoint/2010/main" val="1438305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4" y="1704022"/>
            <a:ext cx="8995237" cy="43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59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53" y="1650273"/>
            <a:ext cx="9327461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65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0" y="1629999"/>
            <a:ext cx="9495744" cy="49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79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44" y="1235528"/>
            <a:ext cx="9722235" cy="5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970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54" y="1606186"/>
            <a:ext cx="9273579" cy="48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53" y="1650273"/>
            <a:ext cx="9327461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704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6CD-ED00-4FAC-9CF4-94076A3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294CB9-9CF2-4231-98E4-0343360DFB20}"/>
              </a:ext>
            </a:extLst>
          </p:cNvPr>
          <p:cNvSpPr txBox="1">
            <a:spLocks/>
          </p:cNvSpPr>
          <p:nvPr/>
        </p:nvSpPr>
        <p:spPr>
          <a:xfrm>
            <a:off x="-125506" y="2871441"/>
            <a:ext cx="5170595" cy="374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This week the music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is: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All you need is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By 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 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B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eatles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This type of music is called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Pop Music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728AF-748F-4783-8072-B255700C327C}"/>
              </a:ext>
            </a:extLst>
          </p:cNvPr>
          <p:cNvSpPr txBox="1"/>
          <p:nvPr/>
        </p:nvSpPr>
        <p:spPr>
          <a:xfrm>
            <a:off x="7503459" y="3044079"/>
            <a:ext cx="4276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Pop music is a genre of popular music that originated in the 1950’s in the United States and the United Kingdom.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This song was released in 1967</a:t>
            </a:r>
            <a:endParaRPr lang="en-GB" dirty="0"/>
          </a:p>
        </p:txBody>
      </p:sp>
      <p:pic>
        <p:nvPicPr>
          <p:cNvPr id="10" name="Picture 2" descr="1960's Music - How History Shaped It ...">
            <a:extLst>
              <a:ext uri="{FF2B5EF4-FFF2-40B4-BE49-F238E27FC236}">
                <a16:creationId xmlns:a16="http://schemas.microsoft.com/office/drawing/2014/main" id="{1DE8E1F7-B486-4368-BD8D-AB2B7FE1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42" y="357068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volutionary Decade: Reflections on ...">
            <a:extLst>
              <a:ext uri="{FF2B5EF4-FFF2-40B4-BE49-F238E27FC236}">
                <a16:creationId xmlns:a16="http://schemas.microsoft.com/office/drawing/2014/main" id="{A31B61AD-BBF3-476A-9840-C853EB4B7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28" y="5352403"/>
            <a:ext cx="30956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9075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C053-7B9A-4357-A0AB-F2999877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271" y="2731995"/>
            <a:ext cx="3910105" cy="3416300"/>
          </a:xfrm>
        </p:spPr>
        <p:txBody>
          <a:bodyPr>
            <a:normAutofit/>
          </a:bodyPr>
          <a:lstStyle/>
          <a:p>
            <a:r>
              <a:rPr lang="en-GB" dirty="0"/>
              <a:t>What do you notice about the music?</a:t>
            </a:r>
          </a:p>
          <a:p>
            <a:r>
              <a:rPr lang="en-GB" dirty="0"/>
              <a:t>How is it different to todays pop music?</a:t>
            </a:r>
          </a:p>
          <a:p>
            <a:r>
              <a:rPr lang="en-GB" dirty="0"/>
              <a:t>Pause half way – can we clap along to the beat of the music?</a:t>
            </a:r>
          </a:p>
          <a:p>
            <a:r>
              <a:rPr lang="en-GB" dirty="0"/>
              <a:t>(at the end) what is happening/what changes?</a:t>
            </a:r>
          </a:p>
          <a:p>
            <a:pPr marL="0" indent="0" algn="ctr">
              <a:buNone/>
            </a:pPr>
            <a:r>
              <a:rPr lang="en-GB" sz="1100" dirty="0"/>
              <a:t>Is it tempo/dynamic/instruments/style? etc…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680DE-9425-4F61-934A-FAFF432B0A1D}"/>
              </a:ext>
            </a:extLst>
          </p:cNvPr>
          <p:cNvSpPr txBox="1"/>
          <p:nvPr/>
        </p:nvSpPr>
        <p:spPr>
          <a:xfrm>
            <a:off x="6165348" y="2646076"/>
            <a:ext cx="4849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https://www.youtube.com/watch?v=4EGczv7iiEk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437104-0A7A-461B-9850-4D8995D9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390" y="2953853"/>
            <a:ext cx="4049634" cy="37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D117-D8AB-46EA-9676-D118ACD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Hayfield Lane Song </a:t>
            </a:r>
          </a:p>
        </p:txBody>
      </p:sp>
      <p:pic>
        <p:nvPicPr>
          <p:cNvPr id="3" name="Online Media 2" title="Give It All You Got(Lyrics)">
            <a:hlinkClick r:id="" action="ppaction://media"/>
            <a:extLst>
              <a:ext uri="{FF2B5EF4-FFF2-40B4-BE49-F238E27FC236}">
                <a16:creationId xmlns:a16="http://schemas.microsoft.com/office/drawing/2014/main" id="{AA366102-DC8F-412A-A49C-6EF0E666CB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5624" y="2812677"/>
            <a:ext cx="6777317" cy="3812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94C1BE-36DA-4551-AA25-31E527392EF0}"/>
              </a:ext>
            </a:extLst>
          </p:cNvPr>
          <p:cNvSpPr txBox="1"/>
          <p:nvPr/>
        </p:nvSpPr>
        <p:spPr>
          <a:xfrm>
            <a:off x="3030071" y="2312894"/>
            <a:ext cx="6158753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https://www.youtube.com/watch?v=oJmyY2yR9sw</a:t>
            </a:r>
          </a:p>
        </p:txBody>
      </p:sp>
    </p:spTree>
    <p:extLst>
      <p:ext uri="{BB962C8B-B14F-4D97-AF65-F5344CB8AC3E}">
        <p14:creationId xmlns:p14="http://schemas.microsoft.com/office/powerpoint/2010/main" val="294255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0" y="1629999"/>
            <a:ext cx="9495744" cy="49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2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44" y="1235528"/>
            <a:ext cx="9722235" cy="5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5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54" y="1606186"/>
            <a:ext cx="9273579" cy="48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5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6CD-ED00-4FAC-9CF4-94076A3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50CE-AF53-4AA7-8EC4-4881F66D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552" y="2241176"/>
            <a:ext cx="4591421" cy="364315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Blues music originated in the Southern United States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294CB9-9CF2-4231-98E4-0343360DFB20}"/>
              </a:ext>
            </a:extLst>
          </p:cNvPr>
          <p:cNvSpPr txBox="1">
            <a:spLocks/>
          </p:cNvSpPr>
          <p:nvPr/>
        </p:nvSpPr>
        <p:spPr>
          <a:xfrm>
            <a:off x="564776" y="2701112"/>
            <a:ext cx="5170595" cy="3744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Today we are going to listen to some popular music called: </a:t>
            </a:r>
            <a:br>
              <a:rPr lang="en-GB" dirty="0"/>
            </a:br>
            <a:endParaRPr lang="en-GB" dirty="0"/>
          </a:p>
          <a:p>
            <a:pPr marL="0" indent="0" algn="ctr">
              <a:buNone/>
            </a:pPr>
            <a:r>
              <a:rPr lang="en-GB" sz="2000" b="1" dirty="0"/>
              <a:t>Runaway Blues</a:t>
            </a:r>
          </a:p>
          <a:p>
            <a:pPr marL="0" indent="0" algn="ctr">
              <a:buNone/>
            </a:pPr>
            <a:r>
              <a:rPr lang="en-GB" sz="2000" dirty="0"/>
              <a:t>By Ma Rainey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This type of music is called 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3000" b="1" dirty="0"/>
              <a:t>Blues</a:t>
            </a:r>
          </a:p>
        </p:txBody>
      </p:sp>
      <p:pic>
        <p:nvPicPr>
          <p:cNvPr id="1026" name="Picture 2" descr="Colorful World Map with Country Names 21227354 Vector Art at Vecteezy">
            <a:extLst>
              <a:ext uri="{FF2B5EF4-FFF2-40B4-BE49-F238E27FC236}">
                <a16:creationId xmlns:a16="http://schemas.microsoft.com/office/drawing/2014/main" id="{AC7585AB-7119-4D38-8884-0F2D2CD7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27" y="2861728"/>
            <a:ext cx="5953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FA6D615-D4C6-4647-87A0-B554BDD2AA8C}"/>
              </a:ext>
            </a:extLst>
          </p:cNvPr>
          <p:cNvSpPr/>
          <p:nvPr/>
        </p:nvSpPr>
        <p:spPr>
          <a:xfrm>
            <a:off x="6589059" y="4702988"/>
            <a:ext cx="1003166" cy="3351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5ABC41-54F6-4D89-A1E8-9058579E1EF6}"/>
              </a:ext>
            </a:extLst>
          </p:cNvPr>
          <p:cNvCxnSpPr>
            <a:cxnSpLocks/>
          </p:cNvCxnSpPr>
          <p:nvPr/>
        </p:nvCxnSpPr>
        <p:spPr>
          <a:xfrm flipH="1">
            <a:off x="7171765" y="2788024"/>
            <a:ext cx="510988" cy="1914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0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1610</TotalTime>
  <Words>657</Words>
  <Application>Microsoft Office PowerPoint</Application>
  <PresentationFormat>Widescreen</PresentationFormat>
  <Paragraphs>128</Paragraphs>
  <Slides>52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Century Gothic</vt:lpstr>
      <vt:lpstr>Wingdings 3</vt:lpstr>
      <vt:lpstr>Ion Boardroom</vt:lpstr>
      <vt:lpstr>Music Appreciation </vt:lpstr>
      <vt:lpstr>PowerPoint Presentation</vt:lpstr>
      <vt:lpstr>Clapping rhythms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Reflection</vt:lpstr>
      <vt:lpstr>Hayfield Lane Song </vt:lpstr>
      <vt:lpstr>PowerPoint Presentation</vt:lpstr>
      <vt:lpstr>Clapping rhythms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Reflection</vt:lpstr>
      <vt:lpstr>Hayfield Lane Song </vt:lpstr>
      <vt:lpstr>PowerPoint Presentation</vt:lpstr>
      <vt:lpstr>Clapping rhythms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Reflection</vt:lpstr>
      <vt:lpstr>Hayfield Lane Song </vt:lpstr>
      <vt:lpstr>PowerPoint Presentation</vt:lpstr>
      <vt:lpstr>Clapping rhythms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Listen again</vt:lpstr>
      <vt:lpstr>PowerPoint Presentation</vt:lpstr>
      <vt:lpstr>Hayfield Lane Song </vt:lpstr>
      <vt:lpstr>PowerPoint Presentation</vt:lpstr>
      <vt:lpstr>Clapping rhythms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Reflection</vt:lpstr>
      <vt:lpstr>Hayfield Lane Song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Appreciation</dc:title>
  <dc:creator>Samantha Mills</dc:creator>
  <cp:lastModifiedBy>Samantha Mills</cp:lastModifiedBy>
  <cp:revision>35</cp:revision>
  <dcterms:created xsi:type="dcterms:W3CDTF">2024-09-08T17:56:06Z</dcterms:created>
  <dcterms:modified xsi:type="dcterms:W3CDTF">2025-02-10T19:13:59Z</dcterms:modified>
</cp:coreProperties>
</file>