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82" r:id="rId3"/>
    <p:sldId id="268" r:id="rId4"/>
    <p:sldId id="274" r:id="rId5"/>
    <p:sldId id="277" r:id="rId6"/>
    <p:sldId id="278" r:id="rId7"/>
    <p:sldId id="280" r:id="rId8"/>
    <p:sldId id="281" r:id="rId9"/>
    <p:sldId id="270" r:id="rId10"/>
    <p:sldId id="269" r:id="rId11"/>
    <p:sldId id="283" r:id="rId12"/>
    <p:sldId id="272" r:id="rId13"/>
    <p:sldId id="285" r:id="rId14"/>
    <p:sldId id="286" r:id="rId15"/>
    <p:sldId id="287" r:id="rId16"/>
    <p:sldId id="288" r:id="rId17"/>
    <p:sldId id="289" r:id="rId18"/>
    <p:sldId id="271" r:id="rId19"/>
    <p:sldId id="273" r:id="rId20"/>
    <p:sldId id="296" r:id="rId21"/>
    <p:sldId id="290" r:id="rId22"/>
    <p:sldId id="291" r:id="rId23"/>
    <p:sldId id="292" r:id="rId24"/>
    <p:sldId id="293" r:id="rId25"/>
    <p:sldId id="294" r:id="rId26"/>
    <p:sldId id="295" r:id="rId27"/>
    <p:sldId id="298" r:id="rId28"/>
    <p:sldId id="299" r:id="rId29"/>
    <p:sldId id="297" r:id="rId30"/>
    <p:sldId id="300" r:id="rId31"/>
    <p:sldId id="301" r:id="rId32"/>
    <p:sldId id="302" r:id="rId33"/>
    <p:sldId id="303" r:id="rId34"/>
    <p:sldId id="304" r:id="rId35"/>
    <p:sldId id="305" r:id="rId36"/>
    <p:sldId id="306" r:id="rId37"/>
    <p:sldId id="307" r:id="rId38"/>
    <p:sldId id="308" r:id="rId39"/>
    <p:sldId id="309" r:id="rId40"/>
    <p:sldId id="310" r:id="rId41"/>
    <p:sldId id="312" r:id="rId42"/>
    <p:sldId id="313" r:id="rId43"/>
    <p:sldId id="314" r:id="rId44"/>
    <p:sldId id="315" r:id="rId45"/>
    <p:sldId id="316" r:id="rId46"/>
    <p:sldId id="317" r:id="rId47"/>
    <p:sldId id="318" r:id="rId48"/>
    <p:sldId id="319" r:id="rId49"/>
    <p:sldId id="311" r:id="rId50"/>
    <p:sldId id="320" r:id="rId51"/>
    <p:sldId id="322" r:id="rId52"/>
    <p:sldId id="323" r:id="rId53"/>
    <p:sldId id="324" r:id="rId54"/>
    <p:sldId id="325" r:id="rId55"/>
    <p:sldId id="326" r:id="rId56"/>
    <p:sldId id="327" r:id="rId57"/>
    <p:sldId id="329" r:id="rId58"/>
    <p:sldId id="328" r:id="rId59"/>
    <p:sldId id="321" r:id="rId6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5" d="100"/>
          <a:sy n="85" d="100"/>
        </p:scale>
        <p:origin x="590" y="6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2099733"/>
            <a:ext cx="8825658" cy="2677648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 bwMode="gray"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gray">
          <a:xfrm rot="5400000">
            <a:off x="10158984" y="1792224"/>
            <a:ext cx="990599" cy="304799"/>
          </a:xfrm>
        </p:spPr>
        <p:txBody>
          <a:bodyPr anchor="t"/>
          <a:lstStyle>
            <a:lvl1pPr algn="l"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fld id="{A37C22F4-E4B6-458F-A35A-C144C0DC3D29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gray">
          <a:xfrm rot="5400000">
            <a:off x="8951976" y="3227832"/>
            <a:ext cx="3859795" cy="304801"/>
          </a:xfrm>
        </p:spPr>
        <p:txBody>
          <a:bodyPr/>
          <a:lstStyle>
            <a:lvl1pPr>
              <a:defRPr b="0" i="0">
                <a:solidFill>
                  <a:schemeClr val="bg1">
                    <a:alpha val="60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11" name="Rectangle 1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352540" y="295729"/>
            <a:ext cx="838199" cy="767687"/>
          </a:xfrm>
        </p:spPr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5012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3" name="Rectangle 12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5"/>
            <p:cNvSpPr/>
            <p:nvPr/>
          </p:nvSpPr>
          <p:spPr bwMode="gray">
            <a:xfrm rot="10371525">
              <a:off x="263767" y="443825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1" name="Freeform 5"/>
            <p:cNvSpPr/>
            <p:nvPr/>
          </p:nvSpPr>
          <p:spPr bwMode="gray">
            <a:xfrm rot="10800000">
              <a:off x="459506" y="321130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4969927"/>
            <a:ext cx="8825659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4" y="685800"/>
            <a:ext cx="8825659" cy="3429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536665"/>
            <a:ext cx="8825658" cy="493712"/>
          </a:xfrm>
        </p:spPr>
        <p:txBody>
          <a:bodyPr>
            <a:normAutofit/>
          </a:bodyPr>
          <a:lstStyle>
            <a:lvl1pPr marL="0" indent="0">
              <a:buNone/>
              <a:defRPr sz="12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732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Oval 13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5"/>
            <p:cNvSpPr/>
            <p:nvPr/>
          </p:nvSpPr>
          <p:spPr bwMode="gray">
            <a:xfrm rot="21010068">
              <a:off x="8490951" y="2714874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7" name="Freeform 5"/>
            <p:cNvSpPr/>
            <p:nvPr/>
          </p:nvSpPr>
          <p:spPr bwMode="gray">
            <a:xfrm>
              <a:off x="455612" y="2801319"/>
              <a:ext cx="11277600" cy="3602637"/>
            </a:xfrm>
            <a:custGeom>
              <a:avLst/>
              <a:gdLst/>
              <a:ahLst/>
              <a:cxnLst/>
              <a:rect l="l" t="t" r="r" b="b"/>
              <a:pathLst>
                <a:path w="10000" h="7946">
                  <a:moveTo>
                    <a:pt x="0" y="0"/>
                  </a:moveTo>
                  <a:lnTo>
                    <a:pt x="0" y="7945"/>
                  </a:lnTo>
                  <a:lnTo>
                    <a:pt x="10000" y="7946"/>
                  </a:lnTo>
                  <a:lnTo>
                    <a:pt x="10000" y="4"/>
                  </a:lnTo>
                  <a:lnTo>
                    <a:pt x="10000" y="4"/>
                  </a:lnTo>
                  <a:lnTo>
                    <a:pt x="9773" y="91"/>
                  </a:lnTo>
                  <a:lnTo>
                    <a:pt x="9547" y="175"/>
                  </a:lnTo>
                  <a:lnTo>
                    <a:pt x="9320" y="256"/>
                  </a:lnTo>
                  <a:lnTo>
                    <a:pt x="9092" y="326"/>
                  </a:lnTo>
                  <a:lnTo>
                    <a:pt x="8865" y="396"/>
                  </a:lnTo>
                  <a:lnTo>
                    <a:pt x="8637" y="462"/>
                  </a:lnTo>
                  <a:lnTo>
                    <a:pt x="8412" y="518"/>
                  </a:lnTo>
                  <a:lnTo>
                    <a:pt x="8184" y="571"/>
                  </a:lnTo>
                  <a:lnTo>
                    <a:pt x="7957" y="620"/>
                  </a:lnTo>
                  <a:lnTo>
                    <a:pt x="7734" y="662"/>
                  </a:lnTo>
                  <a:lnTo>
                    <a:pt x="7508" y="704"/>
                  </a:lnTo>
                  <a:lnTo>
                    <a:pt x="7285" y="739"/>
                  </a:lnTo>
                  <a:lnTo>
                    <a:pt x="7062" y="767"/>
                  </a:lnTo>
                  <a:lnTo>
                    <a:pt x="6840" y="795"/>
                  </a:lnTo>
                  <a:lnTo>
                    <a:pt x="6620" y="819"/>
                  </a:lnTo>
                  <a:lnTo>
                    <a:pt x="6402" y="837"/>
                  </a:lnTo>
                  <a:lnTo>
                    <a:pt x="6184" y="851"/>
                  </a:lnTo>
                  <a:lnTo>
                    <a:pt x="5968" y="865"/>
                  </a:lnTo>
                  <a:lnTo>
                    <a:pt x="5755" y="872"/>
                  </a:lnTo>
                  <a:lnTo>
                    <a:pt x="5542" y="879"/>
                  </a:lnTo>
                  <a:lnTo>
                    <a:pt x="5332" y="882"/>
                  </a:lnTo>
                  <a:lnTo>
                    <a:pt x="5124" y="879"/>
                  </a:lnTo>
                  <a:lnTo>
                    <a:pt x="4918" y="879"/>
                  </a:lnTo>
                  <a:lnTo>
                    <a:pt x="4714" y="872"/>
                  </a:lnTo>
                  <a:lnTo>
                    <a:pt x="4514" y="861"/>
                  </a:lnTo>
                  <a:lnTo>
                    <a:pt x="4316" y="851"/>
                  </a:lnTo>
                  <a:lnTo>
                    <a:pt x="4122" y="840"/>
                  </a:lnTo>
                  <a:lnTo>
                    <a:pt x="3929" y="823"/>
                  </a:lnTo>
                  <a:lnTo>
                    <a:pt x="3739" y="805"/>
                  </a:lnTo>
                  <a:lnTo>
                    <a:pt x="3553" y="788"/>
                  </a:lnTo>
                  <a:lnTo>
                    <a:pt x="3190" y="742"/>
                  </a:lnTo>
                  <a:lnTo>
                    <a:pt x="2842" y="693"/>
                  </a:lnTo>
                  <a:lnTo>
                    <a:pt x="2508" y="641"/>
                  </a:lnTo>
                  <a:lnTo>
                    <a:pt x="2192" y="585"/>
                  </a:lnTo>
                  <a:lnTo>
                    <a:pt x="1890" y="525"/>
                  </a:lnTo>
                  <a:lnTo>
                    <a:pt x="1610" y="462"/>
                  </a:lnTo>
                  <a:lnTo>
                    <a:pt x="1347" y="399"/>
                  </a:lnTo>
                  <a:lnTo>
                    <a:pt x="1105" y="336"/>
                  </a:lnTo>
                  <a:lnTo>
                    <a:pt x="883" y="277"/>
                  </a:lnTo>
                  <a:lnTo>
                    <a:pt x="686" y="221"/>
                  </a:lnTo>
                  <a:lnTo>
                    <a:pt x="508" y="168"/>
                  </a:lnTo>
                  <a:lnTo>
                    <a:pt x="358" y="123"/>
                  </a:lnTo>
                  <a:lnTo>
                    <a:pt x="232" y="81"/>
                  </a:lnTo>
                  <a:lnTo>
                    <a:pt x="59" y="21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8798" y="1063417"/>
            <a:ext cx="8831816" cy="1372986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543300"/>
            <a:ext cx="8825659" cy="24765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3" name="Rectangle 12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6532993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7" name="Rectangle 1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Oval 22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Oval 23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Oval 24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5"/>
            <p:cNvSpPr/>
            <p:nvPr/>
          </p:nvSpPr>
          <p:spPr bwMode="gray">
            <a:xfrm rot="21010068">
              <a:off x="8490951" y="41851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8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16" name="TextBox 15"/>
          <p:cNvSpPr txBox="1"/>
          <p:nvPr/>
        </p:nvSpPr>
        <p:spPr bwMode="gray">
          <a:xfrm>
            <a:off x="881566" y="607336"/>
            <a:ext cx="8019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 bwMode="gray">
          <a:xfrm>
            <a:off x="9884458" y="2613787"/>
            <a:ext cx="65276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9600" b="0" i="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  <a:cs typeface="Arial"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81878" y="982134"/>
            <a:ext cx="8453906" cy="2696632"/>
          </a:xfrm>
        </p:spPr>
        <p:txBody>
          <a:bodyPr/>
          <a:lstStyle>
            <a:lvl1pPr>
              <a:defRPr sz="4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 bwMode="gray">
          <a:xfrm>
            <a:off x="1945945" y="3678766"/>
            <a:ext cx="7731219" cy="342174"/>
          </a:xfrm>
        </p:spPr>
        <p:txBody>
          <a:bodyPr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accent1">
                    <a:lumMod val="60000"/>
                    <a:lumOff val="40000"/>
                  </a:schemeClr>
                </a:solidFill>
                <a:latin typeface="+mn-lt"/>
                <a:ea typeface="+mn-ea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5029199"/>
            <a:ext cx="9244897" cy="997857"/>
          </a:xfrm>
        </p:spPr>
        <p:txBody>
          <a:bodyPr anchor="ctr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9" name="Rectangle 18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4646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1" name="Rectangle 10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5"/>
            <p:cNvSpPr/>
            <p:nvPr/>
          </p:nvSpPr>
          <p:spPr bwMode="gray">
            <a:xfrm rot="21010068">
              <a:off x="8490951" y="4193583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8" name="Freeform 5"/>
            <p:cNvSpPr/>
            <p:nvPr/>
          </p:nvSpPr>
          <p:spPr bwMode="gray">
            <a:xfrm>
              <a:off x="455612" y="4241801"/>
              <a:ext cx="11277600" cy="2337161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370667"/>
            <a:ext cx="8825660" cy="1822514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5024967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4801374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2"/>
            <a:ext cx="314187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54953" y="3179764"/>
            <a:ext cx="314187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2721" y="2603500"/>
            <a:ext cx="314700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12721" y="3179763"/>
            <a:ext cx="3147009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88135" y="2603501"/>
            <a:ext cx="314573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88329" y="3179762"/>
            <a:ext cx="3145536" cy="284729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440397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777240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21986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532844"/>
            <a:ext cx="30504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334553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54954" y="5109106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68865" y="4532844"/>
            <a:ext cx="3050438" cy="576263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1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748462" y="2603500"/>
            <a:ext cx="2691243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4570172" y="5109105"/>
            <a:ext cx="3050438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982775" y="4532845"/>
            <a:ext cx="305109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2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163031" y="2603500"/>
            <a:ext cx="2691242" cy="159151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982775" y="5109104"/>
            <a:ext cx="3051096" cy="91795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cxnSp>
        <p:nvCxnSpPr>
          <p:cNvPr id="43" name="Straight Connector 42"/>
          <p:cNvCxnSpPr/>
          <p:nvPr/>
        </p:nvCxnSpPr>
        <p:spPr>
          <a:xfrm>
            <a:off x="4405831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>
            <a:off x="7797802" y="2569633"/>
            <a:ext cx="0" cy="3492499"/>
          </a:xfrm>
          <a:prstGeom prst="line">
            <a:avLst/>
          </a:prstGeom>
          <a:ln w="12700" cmpd="sng">
            <a:solidFill>
              <a:schemeClr val="accent1"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61111" y="6391838"/>
            <a:ext cx="3644282" cy="304801"/>
          </a:xfrm>
        </p:spPr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3996452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825659" cy="70696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2603500"/>
            <a:ext cx="8825659" cy="3416300"/>
          </a:xfrm>
        </p:spPr>
        <p:txBody>
          <a:bodyPr vert="eaVert" anchor="t" anchorCtr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95439" y="6391838"/>
            <a:ext cx="990599" cy="304799"/>
          </a:xfrm>
        </p:spPr>
        <p:txBody>
          <a:bodyPr/>
          <a:lstStyle/>
          <a:p>
            <a:fld id="{A37C22F4-E4B6-458F-A35A-C144C0DC3D29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6074840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2" name="Rectangle 11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7" name="Rectangle 6"/>
            <p:cNvSpPr/>
            <p:nvPr/>
          </p:nvSpPr>
          <p:spPr bwMode="gray">
            <a:xfrm>
              <a:off x="414867" y="402165"/>
              <a:ext cx="6510866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Freeform 5"/>
            <p:cNvSpPr/>
            <p:nvPr/>
          </p:nvSpPr>
          <p:spPr bwMode="gray">
            <a:xfrm rot="5101749">
              <a:off x="6294738" y="457773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0" name="Freeform 5"/>
            <p:cNvSpPr/>
            <p:nvPr/>
          </p:nvSpPr>
          <p:spPr bwMode="gray">
            <a:xfrm rot="5400000">
              <a:off x="44492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3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585235" y="1278467"/>
            <a:ext cx="1409965" cy="4748590"/>
          </a:xfrm>
        </p:spPr>
        <p:txBody>
          <a:bodyPr vert="eaVert" anchor="b" anchorCtr="0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54954" y="1278467"/>
            <a:ext cx="6256025" cy="474859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10653104" y="6391838"/>
            <a:ext cx="992135" cy="304799"/>
          </a:xfrm>
        </p:spPr>
        <p:txBody>
          <a:bodyPr/>
          <a:lstStyle/>
          <a:p>
            <a:fld id="{A37C22F4-E4B6-458F-A35A-C144C0DC3D29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4" name="Rectangle 13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6296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954" y="2603500"/>
            <a:ext cx="8825659" cy="34163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76588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0" name="Rectangle 9"/>
            <p:cNvSpPr/>
            <p:nvPr/>
          </p:nvSpPr>
          <p:spPr bwMode="gray">
            <a:xfrm>
              <a:off x="7289800" y="402165"/>
              <a:ext cx="44788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5"/>
            <p:cNvSpPr/>
            <p:nvPr/>
          </p:nvSpPr>
          <p:spPr bwMode="gray">
            <a:xfrm rot="16200000">
              <a:off x="3787244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5922489">
              <a:off x="4698352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2677645"/>
            <a:ext cx="4351025" cy="2283824"/>
          </a:xfrm>
        </p:spPr>
        <p:txBody>
          <a:bodyPr anchor="ctr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95559" y="2677644"/>
            <a:ext cx="3757545" cy="2283824"/>
          </a:xfrm>
        </p:spPr>
        <p:txBody>
          <a:bodyPr anchor="ctr"/>
          <a:lstStyle>
            <a:lvl1pPr marL="0" indent="0" algn="l">
              <a:buNone/>
              <a:defRPr sz="2000" cap="all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65869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54954" y="2603500"/>
            <a:ext cx="4825158" cy="3416301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08712" y="2603500"/>
            <a:ext cx="4825159" cy="3416300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4307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4825157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4954" y="3179762"/>
            <a:ext cx="4825158" cy="2840039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08712" y="2603500"/>
            <a:ext cx="482515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08712" y="3179762"/>
            <a:ext cx="4825159" cy="28400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516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1154954" y="973668"/>
            <a:ext cx="8761413" cy="706964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540560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Rectangle 6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055373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Oval 21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5713412" y="402165"/>
              <a:ext cx="6055253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Freeform 5"/>
            <p:cNvSpPr/>
            <p:nvPr/>
          </p:nvSpPr>
          <p:spPr bwMode="gray">
            <a:xfrm rot="15922489">
              <a:off x="3140485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2229377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295400"/>
            <a:ext cx="2793158" cy="16002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81146" y="1447800"/>
            <a:ext cx="5190066" cy="45720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129280"/>
            <a:ext cx="2793158" cy="2895599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1363247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14" name="Rectangle 13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2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Oval 18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Oval 19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Oval 20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Rectangle 10"/>
            <p:cNvSpPr/>
            <p:nvPr/>
          </p:nvSpPr>
          <p:spPr bwMode="gray">
            <a:xfrm>
              <a:off x="6172200" y="402165"/>
              <a:ext cx="5596465" cy="605367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5"/>
            <p:cNvSpPr/>
            <p:nvPr/>
          </p:nvSpPr>
          <p:spPr bwMode="gray">
            <a:xfrm rot="15922489">
              <a:off x="4203594" y="1826078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2" name="Freeform 5"/>
            <p:cNvSpPr/>
            <p:nvPr/>
          </p:nvSpPr>
          <p:spPr bwMode="gray">
            <a:xfrm rot="16200000">
              <a:off x="3295432" y="2801721"/>
              <a:ext cx="6053670" cy="1254558"/>
            </a:xfrm>
            <a:custGeom>
              <a:avLst/>
              <a:gdLst/>
              <a:ahLst/>
              <a:cxnLst/>
              <a:rect l="l" t="t" r="r" b="b"/>
              <a:pathLst>
                <a:path w="10000" h="8000">
                  <a:moveTo>
                    <a:pt x="0" y="0"/>
                  </a:moveTo>
                  <a:lnTo>
                    <a:pt x="0" y="7970"/>
                  </a:lnTo>
                  <a:lnTo>
                    <a:pt x="10000" y="8000"/>
                  </a:lnTo>
                  <a:lnTo>
                    <a:pt x="10000" y="7"/>
                  </a:lnTo>
                  <a:lnTo>
                    <a:pt x="10000" y="7"/>
                  </a:lnTo>
                  <a:lnTo>
                    <a:pt x="9773" y="156"/>
                  </a:lnTo>
                  <a:lnTo>
                    <a:pt x="9547" y="298"/>
                  </a:lnTo>
                  <a:lnTo>
                    <a:pt x="9320" y="437"/>
                  </a:lnTo>
                  <a:lnTo>
                    <a:pt x="9092" y="556"/>
                  </a:lnTo>
                  <a:lnTo>
                    <a:pt x="8865" y="676"/>
                  </a:lnTo>
                  <a:lnTo>
                    <a:pt x="8637" y="788"/>
                  </a:lnTo>
                  <a:lnTo>
                    <a:pt x="8412" y="884"/>
                  </a:lnTo>
                  <a:lnTo>
                    <a:pt x="8184" y="975"/>
                  </a:lnTo>
                  <a:lnTo>
                    <a:pt x="7957" y="1058"/>
                  </a:lnTo>
                  <a:lnTo>
                    <a:pt x="7734" y="1130"/>
                  </a:lnTo>
                  <a:lnTo>
                    <a:pt x="7508" y="1202"/>
                  </a:lnTo>
                  <a:lnTo>
                    <a:pt x="7285" y="1262"/>
                  </a:lnTo>
                  <a:lnTo>
                    <a:pt x="7062" y="1309"/>
                  </a:lnTo>
                  <a:lnTo>
                    <a:pt x="6840" y="1358"/>
                  </a:lnTo>
                  <a:lnTo>
                    <a:pt x="6620" y="1399"/>
                  </a:lnTo>
                  <a:lnTo>
                    <a:pt x="6402" y="1428"/>
                  </a:lnTo>
                  <a:lnTo>
                    <a:pt x="6184" y="1453"/>
                  </a:lnTo>
                  <a:lnTo>
                    <a:pt x="5968" y="1477"/>
                  </a:lnTo>
                  <a:lnTo>
                    <a:pt x="5755" y="1488"/>
                  </a:lnTo>
                  <a:lnTo>
                    <a:pt x="5542" y="1500"/>
                  </a:lnTo>
                  <a:lnTo>
                    <a:pt x="5332" y="1506"/>
                  </a:lnTo>
                  <a:lnTo>
                    <a:pt x="5124" y="1500"/>
                  </a:lnTo>
                  <a:lnTo>
                    <a:pt x="4918" y="1500"/>
                  </a:lnTo>
                  <a:lnTo>
                    <a:pt x="4714" y="1488"/>
                  </a:lnTo>
                  <a:lnTo>
                    <a:pt x="4514" y="1470"/>
                  </a:lnTo>
                  <a:lnTo>
                    <a:pt x="4316" y="1453"/>
                  </a:lnTo>
                  <a:lnTo>
                    <a:pt x="4122" y="1434"/>
                  </a:lnTo>
                  <a:lnTo>
                    <a:pt x="3929" y="1405"/>
                  </a:lnTo>
                  <a:lnTo>
                    <a:pt x="3739" y="1374"/>
                  </a:lnTo>
                  <a:lnTo>
                    <a:pt x="3553" y="1346"/>
                  </a:lnTo>
                  <a:lnTo>
                    <a:pt x="3190" y="1267"/>
                  </a:lnTo>
                  <a:lnTo>
                    <a:pt x="2842" y="1183"/>
                  </a:lnTo>
                  <a:lnTo>
                    <a:pt x="2508" y="1095"/>
                  </a:lnTo>
                  <a:lnTo>
                    <a:pt x="2192" y="998"/>
                  </a:lnTo>
                  <a:lnTo>
                    <a:pt x="1890" y="897"/>
                  </a:lnTo>
                  <a:lnTo>
                    <a:pt x="1610" y="788"/>
                  </a:lnTo>
                  <a:lnTo>
                    <a:pt x="1347" y="681"/>
                  </a:lnTo>
                  <a:lnTo>
                    <a:pt x="1105" y="574"/>
                  </a:lnTo>
                  <a:lnTo>
                    <a:pt x="883" y="473"/>
                  </a:lnTo>
                  <a:lnTo>
                    <a:pt x="686" y="377"/>
                  </a:lnTo>
                  <a:lnTo>
                    <a:pt x="508" y="286"/>
                  </a:lnTo>
                  <a:lnTo>
                    <a:pt x="358" y="210"/>
                  </a:lnTo>
                  <a:lnTo>
                    <a:pt x="232" y="138"/>
                  </a:lnTo>
                  <a:lnTo>
                    <a:pt x="59" y="35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5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5" y="1693333"/>
            <a:ext cx="3865134" cy="1735667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547870" y="1143000"/>
            <a:ext cx="3227193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marL="0" lvl="0" indent="0" algn="ctr">
              <a:buNone/>
            </a:pPr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">
          <a:xfrm>
            <a:off x="1154954" y="3657600"/>
            <a:ext cx="3859212" cy="1371600"/>
          </a:xfrm>
        </p:spPr>
        <p:txBody>
          <a:bodyPr>
            <a:normAutofit/>
          </a:bodyPr>
          <a:lstStyle>
            <a:lvl1pPr marL="0" indent="0">
              <a:buNone/>
              <a:defRPr sz="140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C22F4-E4B6-458F-A35A-C144C0DC3D29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16" name="Rectangle 15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98421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jpe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7" name="Rectangle 6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blipFill>
              <a:blip r:embed="rId19">
                <a:duotone>
                  <a:schemeClr val="dk2">
                    <a:shade val="69000"/>
                    <a:hueMod val="91000"/>
                    <a:satMod val="164000"/>
                    <a:lumMod val="74000"/>
                  </a:schemeClr>
                  <a:schemeClr val="dk2">
                    <a:hueMod val="124000"/>
                    <a:satMod val="140000"/>
                    <a:lumMod val="142000"/>
                  </a:schemeClr>
                </a:duotone>
              </a:blip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Oval 12"/>
            <p:cNvSpPr/>
            <p:nvPr/>
          </p:nvSpPr>
          <p:spPr>
            <a:xfrm>
              <a:off x="0" y="2667000"/>
              <a:ext cx="4191000" cy="41910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1000"/>
                  </a:schemeClr>
                </a:gs>
                <a:gs pos="75000">
                  <a:schemeClr val="accent5">
                    <a:alpha val="0"/>
                  </a:schemeClr>
                </a:gs>
                <a:gs pos="36000">
                  <a:schemeClr val="accent5">
                    <a:alpha val="10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Oval 14"/>
            <p:cNvSpPr/>
            <p:nvPr/>
          </p:nvSpPr>
          <p:spPr>
            <a:xfrm>
              <a:off x="0" y="2895600"/>
              <a:ext cx="2362200" cy="2362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8000"/>
                  </a:schemeClr>
                </a:gs>
                <a:gs pos="72000">
                  <a:schemeClr val="accent5">
                    <a:alpha val="0"/>
                  </a:schemeClr>
                </a:gs>
                <a:gs pos="36000">
                  <a:schemeClr val="accent5">
                    <a:alpha val="8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8" name="Oval 17"/>
            <p:cNvSpPr/>
            <p:nvPr/>
          </p:nvSpPr>
          <p:spPr>
            <a:xfrm>
              <a:off x="8609012" y="5867400"/>
              <a:ext cx="990600" cy="9906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66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Oval 15"/>
            <p:cNvSpPr/>
            <p:nvPr/>
          </p:nvSpPr>
          <p:spPr>
            <a:xfrm>
              <a:off x="8609012" y="1676400"/>
              <a:ext cx="2819400" cy="28194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7000"/>
                  </a:schemeClr>
                </a:gs>
                <a:gs pos="69000">
                  <a:schemeClr val="accent5">
                    <a:alpha val="0"/>
                  </a:schemeClr>
                </a:gs>
                <a:gs pos="36000">
                  <a:schemeClr val="accent5">
                    <a:alpha val="6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7" name="Oval 16"/>
            <p:cNvSpPr/>
            <p:nvPr/>
          </p:nvSpPr>
          <p:spPr>
            <a:xfrm>
              <a:off x="7999412" y="8464"/>
              <a:ext cx="1600200" cy="1600200"/>
            </a:xfrm>
            <a:prstGeom prst="ellipse">
              <a:avLst/>
            </a:prstGeom>
            <a:gradFill flip="none" rotWithShape="1">
              <a:gsLst>
                <a:gs pos="0">
                  <a:schemeClr val="accent5">
                    <a:alpha val="14000"/>
                  </a:schemeClr>
                </a:gs>
                <a:gs pos="73000">
                  <a:schemeClr val="accent5">
                    <a:alpha val="0"/>
                  </a:schemeClr>
                </a:gs>
                <a:gs pos="36000">
                  <a:schemeClr val="accent5">
                    <a:alpha val="7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5"/>
            <p:cNvSpPr/>
            <p:nvPr/>
          </p:nvSpPr>
          <p:spPr bwMode="gray">
            <a:xfrm rot="21010068">
              <a:off x="8490951" y="1797517"/>
              <a:ext cx="3299407" cy="440924"/>
            </a:xfrm>
            <a:custGeom>
              <a:avLst/>
              <a:gdLst/>
              <a:ahLst/>
              <a:cxnLst/>
              <a:rect l="l" t="t" r="r" b="b"/>
              <a:pathLst>
                <a:path w="10000" h="5291">
                  <a:moveTo>
                    <a:pt x="85" y="2532"/>
                  </a:moveTo>
                  <a:cubicBezTo>
                    <a:pt x="1736" y="3911"/>
                    <a:pt x="7524" y="5298"/>
                    <a:pt x="9958" y="5291"/>
                  </a:cubicBezTo>
                  <a:cubicBezTo>
                    <a:pt x="9989" y="1958"/>
                    <a:pt x="9969" y="3333"/>
                    <a:pt x="10000" y="0"/>
                  </a:cubicBezTo>
                  <a:lnTo>
                    <a:pt x="10000" y="0"/>
                  </a:lnTo>
                  <a:lnTo>
                    <a:pt x="9667" y="204"/>
                  </a:lnTo>
                  <a:lnTo>
                    <a:pt x="9334" y="400"/>
                  </a:lnTo>
                  <a:lnTo>
                    <a:pt x="9001" y="590"/>
                  </a:lnTo>
                  <a:lnTo>
                    <a:pt x="8667" y="753"/>
                  </a:lnTo>
                  <a:lnTo>
                    <a:pt x="8333" y="917"/>
                  </a:lnTo>
                  <a:lnTo>
                    <a:pt x="7999" y="1071"/>
                  </a:lnTo>
                  <a:lnTo>
                    <a:pt x="7669" y="1202"/>
                  </a:lnTo>
                  <a:lnTo>
                    <a:pt x="7333" y="1325"/>
                  </a:lnTo>
                  <a:lnTo>
                    <a:pt x="7000" y="1440"/>
                  </a:lnTo>
                  <a:lnTo>
                    <a:pt x="6673" y="1538"/>
                  </a:lnTo>
                  <a:lnTo>
                    <a:pt x="6340" y="1636"/>
                  </a:lnTo>
                  <a:lnTo>
                    <a:pt x="6013" y="1719"/>
                  </a:lnTo>
                  <a:lnTo>
                    <a:pt x="5686" y="1784"/>
                  </a:lnTo>
                  <a:lnTo>
                    <a:pt x="5359" y="1850"/>
                  </a:lnTo>
                  <a:lnTo>
                    <a:pt x="5036" y="1906"/>
                  </a:lnTo>
                  <a:lnTo>
                    <a:pt x="4717" y="1948"/>
                  </a:lnTo>
                  <a:lnTo>
                    <a:pt x="4396" y="1980"/>
                  </a:lnTo>
                  <a:lnTo>
                    <a:pt x="4079" y="2013"/>
                  </a:lnTo>
                  <a:lnTo>
                    <a:pt x="3766" y="2029"/>
                  </a:lnTo>
                  <a:lnTo>
                    <a:pt x="3454" y="2046"/>
                  </a:lnTo>
                  <a:lnTo>
                    <a:pt x="3145" y="2053"/>
                  </a:lnTo>
                  <a:lnTo>
                    <a:pt x="2839" y="2046"/>
                  </a:lnTo>
                  <a:lnTo>
                    <a:pt x="2537" y="2046"/>
                  </a:lnTo>
                  <a:lnTo>
                    <a:pt x="2238" y="2029"/>
                  </a:lnTo>
                  <a:lnTo>
                    <a:pt x="1943" y="2004"/>
                  </a:lnTo>
                  <a:lnTo>
                    <a:pt x="1653" y="1980"/>
                  </a:lnTo>
                  <a:lnTo>
                    <a:pt x="1368" y="1955"/>
                  </a:lnTo>
                  <a:lnTo>
                    <a:pt x="1085" y="1915"/>
                  </a:lnTo>
                  <a:lnTo>
                    <a:pt x="806" y="1873"/>
                  </a:lnTo>
                  <a:lnTo>
                    <a:pt x="533" y="1833"/>
                  </a:lnTo>
                  <a:lnTo>
                    <a:pt x="0" y="1726"/>
                  </a:lnTo>
                  <a:cubicBezTo>
                    <a:pt x="28" y="1995"/>
                    <a:pt x="57" y="2263"/>
                    <a:pt x="85" y="2532"/>
                  </a:cubicBezTo>
                  <a:close/>
                </a:path>
              </a:pathLst>
            </a:custGeom>
            <a:solidFill>
              <a:schemeClr val="bg1">
                <a:alpha val="20000"/>
              </a:schemeClr>
            </a:solidFill>
            <a:ln>
              <a:noFill/>
            </a:ln>
          </p:spPr>
        </p:sp>
        <p:sp>
          <p:nvSpPr>
            <p:cNvPr id="19" name="Freeform 5"/>
            <p:cNvSpPr/>
            <p:nvPr/>
          </p:nvSpPr>
          <p:spPr bwMode="gray">
            <a:xfrm>
              <a:off x="459506" y="1866405"/>
              <a:ext cx="11277600" cy="4533900"/>
            </a:xfrm>
            <a:custGeom>
              <a:avLst/>
              <a:gdLst/>
              <a:ahLst/>
              <a:cxnLst/>
              <a:rect l="0" t="0" r="r" b="b"/>
              <a:pathLst>
                <a:path w="7104" h="2856">
                  <a:moveTo>
                    <a:pt x="0" y="0"/>
                  </a:moveTo>
                  <a:lnTo>
                    <a:pt x="0" y="2856"/>
                  </a:lnTo>
                  <a:lnTo>
                    <a:pt x="7104" y="2856"/>
                  </a:lnTo>
                  <a:lnTo>
                    <a:pt x="7104" y="1"/>
                  </a:lnTo>
                  <a:lnTo>
                    <a:pt x="7104" y="1"/>
                  </a:lnTo>
                  <a:lnTo>
                    <a:pt x="6943" y="26"/>
                  </a:lnTo>
                  <a:lnTo>
                    <a:pt x="6782" y="50"/>
                  </a:lnTo>
                  <a:lnTo>
                    <a:pt x="6621" y="73"/>
                  </a:lnTo>
                  <a:lnTo>
                    <a:pt x="6459" y="93"/>
                  </a:lnTo>
                  <a:lnTo>
                    <a:pt x="6298" y="113"/>
                  </a:lnTo>
                  <a:lnTo>
                    <a:pt x="6136" y="132"/>
                  </a:lnTo>
                  <a:lnTo>
                    <a:pt x="5976" y="148"/>
                  </a:lnTo>
                  <a:lnTo>
                    <a:pt x="5814" y="163"/>
                  </a:lnTo>
                  <a:lnTo>
                    <a:pt x="5653" y="177"/>
                  </a:lnTo>
                  <a:lnTo>
                    <a:pt x="5494" y="189"/>
                  </a:lnTo>
                  <a:lnTo>
                    <a:pt x="5334" y="201"/>
                  </a:lnTo>
                  <a:lnTo>
                    <a:pt x="5175" y="211"/>
                  </a:lnTo>
                  <a:lnTo>
                    <a:pt x="5017" y="219"/>
                  </a:lnTo>
                  <a:lnTo>
                    <a:pt x="4859" y="227"/>
                  </a:lnTo>
                  <a:lnTo>
                    <a:pt x="4703" y="234"/>
                  </a:lnTo>
                  <a:lnTo>
                    <a:pt x="4548" y="239"/>
                  </a:lnTo>
                  <a:lnTo>
                    <a:pt x="4393" y="243"/>
                  </a:lnTo>
                  <a:lnTo>
                    <a:pt x="4240" y="247"/>
                  </a:lnTo>
                  <a:lnTo>
                    <a:pt x="4088" y="249"/>
                  </a:lnTo>
                  <a:lnTo>
                    <a:pt x="3937" y="251"/>
                  </a:lnTo>
                  <a:lnTo>
                    <a:pt x="3788" y="252"/>
                  </a:lnTo>
                  <a:lnTo>
                    <a:pt x="3640" y="251"/>
                  </a:lnTo>
                  <a:lnTo>
                    <a:pt x="3494" y="251"/>
                  </a:lnTo>
                  <a:lnTo>
                    <a:pt x="3349" y="249"/>
                  </a:lnTo>
                  <a:lnTo>
                    <a:pt x="3207" y="246"/>
                  </a:lnTo>
                  <a:lnTo>
                    <a:pt x="3066" y="243"/>
                  </a:lnTo>
                  <a:lnTo>
                    <a:pt x="2928" y="240"/>
                  </a:lnTo>
                  <a:lnTo>
                    <a:pt x="2791" y="235"/>
                  </a:lnTo>
                  <a:lnTo>
                    <a:pt x="2656" y="230"/>
                  </a:lnTo>
                  <a:lnTo>
                    <a:pt x="2524" y="225"/>
                  </a:lnTo>
                  <a:lnTo>
                    <a:pt x="2266" y="212"/>
                  </a:lnTo>
                  <a:lnTo>
                    <a:pt x="2019" y="198"/>
                  </a:lnTo>
                  <a:lnTo>
                    <a:pt x="1782" y="183"/>
                  </a:lnTo>
                  <a:lnTo>
                    <a:pt x="1557" y="167"/>
                  </a:lnTo>
                  <a:lnTo>
                    <a:pt x="1343" y="150"/>
                  </a:lnTo>
                  <a:lnTo>
                    <a:pt x="1144" y="132"/>
                  </a:lnTo>
                  <a:lnTo>
                    <a:pt x="957" y="114"/>
                  </a:lnTo>
                  <a:lnTo>
                    <a:pt x="785" y="96"/>
                  </a:lnTo>
                  <a:lnTo>
                    <a:pt x="627" y="79"/>
                  </a:lnTo>
                  <a:lnTo>
                    <a:pt x="487" y="63"/>
                  </a:lnTo>
                  <a:lnTo>
                    <a:pt x="361" y="48"/>
                  </a:lnTo>
                  <a:lnTo>
                    <a:pt x="254" y="35"/>
                  </a:lnTo>
                  <a:lnTo>
                    <a:pt x="165" y="23"/>
                  </a:lnTo>
                  <a:lnTo>
                    <a:pt x="42" y="6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  <p:sp>
          <p:nvSpPr>
            <p:cNvPr id="14" name="Freeform 5"/>
            <p:cNvSpPr>
              <a:spLocks noEditPoints="1"/>
            </p:cNvSpPr>
            <p:nvPr/>
          </p:nvSpPr>
          <p:spPr bwMode="gray">
            <a:xfrm>
              <a:off x="0" y="1587"/>
              <a:ext cx="12192000" cy="6856413"/>
            </a:xfrm>
            <a:custGeom>
              <a:avLst/>
              <a:gdLst/>
              <a:ahLst/>
              <a:cxnLst/>
              <a:rect l="0" t="0" r="r" b="b"/>
              <a:pathLst>
                <a:path w="15356" h="8638">
                  <a:moveTo>
                    <a:pt x="0" y="0"/>
                  </a:moveTo>
                  <a:lnTo>
                    <a:pt x="0" y="8638"/>
                  </a:lnTo>
                  <a:lnTo>
                    <a:pt x="15356" y="8638"/>
                  </a:lnTo>
                  <a:lnTo>
                    <a:pt x="15356" y="0"/>
                  </a:lnTo>
                  <a:lnTo>
                    <a:pt x="0" y="0"/>
                  </a:lnTo>
                  <a:close/>
                  <a:moveTo>
                    <a:pt x="14748" y="8038"/>
                  </a:moveTo>
                  <a:lnTo>
                    <a:pt x="600" y="8038"/>
                  </a:lnTo>
                  <a:lnTo>
                    <a:pt x="600" y="592"/>
                  </a:lnTo>
                  <a:lnTo>
                    <a:pt x="14748" y="592"/>
                  </a:lnTo>
                  <a:lnTo>
                    <a:pt x="14748" y="8038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gray">
          <a:xfrm>
            <a:off x="1154954" y="973668"/>
            <a:ext cx="8761413" cy="70696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2603500"/>
            <a:ext cx="8761413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653104" y="6391838"/>
            <a:ext cx="990599" cy="30479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 i="0">
                <a:solidFill>
                  <a:schemeClr val="accent1"/>
                </a:solidFill>
              </a:defRPr>
            </a:lvl1pPr>
          </a:lstStyle>
          <a:p>
            <a:fld id="{A37C22F4-E4B6-458F-A35A-C144C0DC3D29}" type="datetimeFigureOut">
              <a:rPr lang="en-GB" smtClean="0"/>
              <a:t>19/09/2024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61110" y="6391838"/>
            <a:ext cx="3859795" cy="3048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1" i="0">
                <a:solidFill>
                  <a:schemeClr val="accent1"/>
                </a:solidFill>
              </a:defRPr>
            </a:lvl1pPr>
          </a:lstStyle>
          <a:p>
            <a:endParaRPr lang="en-GB"/>
          </a:p>
        </p:txBody>
      </p:sp>
      <p:sp>
        <p:nvSpPr>
          <p:cNvPr id="21" name="Rectangle 20"/>
          <p:cNvSpPr/>
          <p:nvPr/>
        </p:nvSpPr>
        <p:spPr>
          <a:xfrm>
            <a:off x="10437812" y="0"/>
            <a:ext cx="685800" cy="1143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0352540" y="295729"/>
            <a:ext cx="838199" cy="7676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bg1"/>
                </a:solidFill>
              </a:defRPr>
            </a:lvl1pPr>
          </a:lstStyle>
          <a:p>
            <a:fld id="{5762FEE3-D93B-4679-AE9F-9C2E0CFE8B76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99107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600" b="0" i="0" kern="1200">
          <a:solidFill>
            <a:schemeClr val="bg2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b="0" i="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oogle.com/search?q=give+it+all+you+got+song&amp;rlz=1C1CHBD_en-GBGB1098GB1098&amp;oq=give+it+all+you+got+song&amp;gs_lcrp=EgZjaHJvbWUyBggAEEUYOTIHCAEQLhiABDIHCAIQABiABDIHCAMQABiABDIHCAQQABiABDIHCAUQABiABDIHCAYQABiABDIHCAcQABiABDIHCAgQABiABDIHCAkQABiABNIBCTcxMDVqMGoxNagCCLACAQ&amp;sourceid=chrome&amp;ie=UTF-8&amp;safe=active&amp;surl=1#fpstate=ive&amp;vld=cid:90230ce1,vid:oJmyY2yR9sw,st:0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YkT0hGTYJM" TargetMode="Externa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eqe2N2Id8AY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oogle.com/search?q=give+it+all+you+got+song&amp;rlz=1C1CHBD_en-GBGB1098GB1098&amp;oq=give+it+all+you+got+song&amp;gs_lcrp=EgZjaHJvbWUyBggAEEUYOTIHCAEQLhiABDIHCAIQABiABDIHCAMQABiABDIHCAQQABiABDIHCAUQABiABDIHCAYQABiABDIHCAcQABiABDIHCAgQABiABDIHCAkQABiABNIBCTcxMDVqMGoxNagCCLACAQ&amp;sourceid=chrome&amp;ie=UTF-8&amp;safe=active&amp;surl=1#fpstate=ive&amp;vld=cid:90230ce1,vid:oJmyY2yR9sw,st:0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YkT0hGTYJM" TargetMode="Externa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MAtL7n_-rc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QTQQAWCqytE&amp;t=127s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12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s://www.google.com/search?q=give+it+all+you+got+song&amp;rlz=1C1CHBD_en-GBGB1098GB1098&amp;oq=give+it+all+you+got+song&amp;gs_lcrp=EgZjaHJvbWUyBggAEEUYOTIHCAEQLhiABDIHCAIQABiABDIHCAMQABiABDIHCAQQABiABDIHCAUQABiABDIHCAYQABiABDIHCAcQABiABDIHCAgQABiABDIHCAkQABiABNIBCTcxMDVqMGoxNagCCLACAQ&amp;sourceid=chrome&amp;ie=UTF-8&amp;safe=active&amp;surl=1#fpstate=ive&amp;vld=cid:90230ce1,vid:oJmyY2yR9sw,st:0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YkT0hGTYJM" TargetMode="Externa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YkT0hGTYJM" TargetMode="Externa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youtube.com/watch?v=pMAtL7n_-rc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pMAtL7n_-rc" TargetMode="Externa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-3JPZcLjVE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YkT0hGTYJM" TargetMode="Externa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IoqZyho0Ys" TargetMode="Externa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-3JPZcLjVE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jYkT0hGTYJM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youtube.com/watch?v=2IoqZyho0Ys" TargetMode="Externa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2IoqZyho0Ys" TargetMode="Externa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4-3JPZcLjVE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slideLayout" Target="../slideLayouts/slideLayout4.xml"/><Relationship Id="rId1" Type="http://schemas.openxmlformats.org/officeDocument/2006/relationships/video" Target="https://www.youtube.com/embed/eqe2N2Id8AY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772F2E-5335-47D3-BB55-62A75BE9887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Music Appreciation 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B4572A7-5EA6-4A4C-96D8-9AC7B3682395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GB" dirty="0"/>
              <a:t>KS1</a:t>
            </a:r>
          </a:p>
        </p:txBody>
      </p:sp>
    </p:spTree>
    <p:extLst>
      <p:ext uri="{BB962C8B-B14F-4D97-AF65-F5344CB8AC3E}">
        <p14:creationId xmlns:p14="http://schemas.microsoft.com/office/powerpoint/2010/main" val="75921946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the children of </a:t>
            </a:r>
            <a:br>
              <a:rPr lang="en-US" dirty="0"/>
            </a:br>
            <a:r>
              <a:rPr lang="en-US" dirty="0"/>
              <a:t>Hayfield Lane</a:t>
            </a:r>
            <a:endParaRPr lang="en-GB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707" y="2353992"/>
            <a:ext cx="8412585" cy="435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64281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554" y="2913017"/>
            <a:ext cx="8360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Week 3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41645717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Clapping rhythms</a:t>
            </a:r>
            <a:endParaRPr lang="en-GB" dirty="0"/>
          </a:p>
        </p:txBody>
      </p:sp>
      <p:pic>
        <p:nvPicPr>
          <p:cNvPr id="3" name="Online Media 2" title="Rhythm Clap Along - Level 1 to 3  (For Beginners/Kids) 👂🎵👏">
            <a:hlinkClick r:id="" action="ppaction://media"/>
            <a:extLst>
              <a:ext uri="{FF2B5EF4-FFF2-40B4-BE49-F238E27FC236}">
                <a16:creationId xmlns:a16="http://schemas.microsoft.com/office/drawing/2014/main" id="{B263FC72-5282-4449-99FF-18A3D8074E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61553" y="2681691"/>
            <a:ext cx="5868894" cy="33012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5AC03C-54E5-44DF-B8A4-834F2E3FED8F}"/>
              </a:ext>
            </a:extLst>
          </p:cNvPr>
          <p:cNvSpPr txBox="1"/>
          <p:nvPr/>
        </p:nvSpPr>
        <p:spPr>
          <a:xfrm>
            <a:off x="322729" y="3178155"/>
            <a:ext cx="25280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Listen carefully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Can you complete level 1?</a:t>
            </a:r>
          </a:p>
          <a:p>
            <a:endParaRPr lang="en-GB" dirty="0"/>
          </a:p>
          <a:p>
            <a:r>
              <a:rPr lang="en-GB" dirty="0"/>
              <a:t>Can we do better than last week?</a:t>
            </a:r>
          </a:p>
        </p:txBody>
      </p:sp>
    </p:spTree>
    <p:extLst>
      <p:ext uri="{BB962C8B-B14F-4D97-AF65-F5344CB8AC3E}">
        <p14:creationId xmlns:p14="http://schemas.microsoft.com/office/powerpoint/2010/main" val="24859652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834" y="1704022"/>
            <a:ext cx="8995237" cy="437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6720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253" y="1650273"/>
            <a:ext cx="9327461" cy="485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35870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370" y="1629999"/>
            <a:ext cx="9495744" cy="492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166367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44" y="1235528"/>
            <a:ext cx="9722235" cy="525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44076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954" y="1606186"/>
            <a:ext cx="9273579" cy="482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50986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11F2-02A4-4719-B73F-82BE3F63D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Today’s music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8C053-7B9A-4357-A0AB-F2999877C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603500"/>
            <a:ext cx="3910105" cy="3416300"/>
          </a:xfrm>
        </p:spPr>
        <p:txBody>
          <a:bodyPr/>
          <a:lstStyle/>
          <a:p>
            <a:r>
              <a:rPr lang="en-GB" dirty="0"/>
              <a:t>Can you remember this music from last week? </a:t>
            </a:r>
          </a:p>
          <a:p>
            <a:r>
              <a:rPr lang="en-GB" dirty="0"/>
              <a:t>What is the pulse of the music? – the heartbeat</a:t>
            </a:r>
          </a:p>
          <a:p>
            <a:r>
              <a:rPr lang="en-GB" dirty="0"/>
              <a:t>Listen carefully, can we find the beat? When you think you hear it, can you clap it? </a:t>
            </a:r>
          </a:p>
          <a:p>
            <a:r>
              <a:rPr lang="en-GB" dirty="0"/>
              <a:t>A clue is at the start when the elephants start marching and they count the beat! </a:t>
            </a:r>
          </a:p>
        </p:txBody>
      </p:sp>
      <p:pic>
        <p:nvPicPr>
          <p:cNvPr id="4" name="Online Media 4" title="We Don&amp;#39;t March With Colonel Hathi (Disney Mashup) | Jungle Book">
            <a:hlinkClick r:id="" action="ppaction://media"/>
            <a:extLst>
              <a:ext uri="{FF2B5EF4-FFF2-40B4-BE49-F238E27FC236}">
                <a16:creationId xmlns:a16="http://schemas.microsoft.com/office/drawing/2014/main" id="{12B4B481-5642-4555-9B91-C7617FCD4FE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882018" y="2666253"/>
            <a:ext cx="5721029" cy="321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101117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the children of </a:t>
            </a:r>
            <a:br>
              <a:rPr lang="en-US" dirty="0"/>
            </a:br>
            <a:r>
              <a:rPr lang="en-US" dirty="0"/>
              <a:t>Hayfield Lane</a:t>
            </a:r>
            <a:endParaRPr lang="en-GB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707" y="2353992"/>
            <a:ext cx="8412585" cy="435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51862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554" y="2913017"/>
            <a:ext cx="8360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Week 2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333366858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554" y="2913017"/>
            <a:ext cx="8360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Week 4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358280869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Clapping rhythms</a:t>
            </a:r>
            <a:endParaRPr lang="en-GB" dirty="0"/>
          </a:p>
        </p:txBody>
      </p:sp>
      <p:pic>
        <p:nvPicPr>
          <p:cNvPr id="3" name="Online Media 2" title="Rhythm Clap Along - Level 1 to 3  (For Beginners/Kids) 👂🎵👏">
            <a:hlinkClick r:id="" action="ppaction://media"/>
            <a:extLst>
              <a:ext uri="{FF2B5EF4-FFF2-40B4-BE49-F238E27FC236}">
                <a16:creationId xmlns:a16="http://schemas.microsoft.com/office/drawing/2014/main" id="{B263FC72-5282-4449-99FF-18A3D8074E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61553" y="2681691"/>
            <a:ext cx="5868894" cy="33012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5AC03C-54E5-44DF-B8A4-834F2E3FED8F}"/>
              </a:ext>
            </a:extLst>
          </p:cNvPr>
          <p:cNvSpPr txBox="1"/>
          <p:nvPr/>
        </p:nvSpPr>
        <p:spPr>
          <a:xfrm>
            <a:off x="322729" y="3178155"/>
            <a:ext cx="25280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Listen carefully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Can you complete level 1?</a:t>
            </a:r>
          </a:p>
          <a:p>
            <a:endParaRPr lang="en-GB" dirty="0"/>
          </a:p>
          <a:p>
            <a:r>
              <a:rPr lang="en-GB" dirty="0"/>
              <a:t>Can we do better than last week?</a:t>
            </a:r>
          </a:p>
        </p:txBody>
      </p:sp>
    </p:spTree>
    <p:extLst>
      <p:ext uri="{BB962C8B-B14F-4D97-AF65-F5344CB8AC3E}">
        <p14:creationId xmlns:p14="http://schemas.microsoft.com/office/powerpoint/2010/main" val="26712871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834" y="1704022"/>
            <a:ext cx="8995237" cy="437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18108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253" y="1650273"/>
            <a:ext cx="9327461" cy="485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29517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370" y="1629999"/>
            <a:ext cx="9495744" cy="492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764295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44" y="1235528"/>
            <a:ext cx="9722235" cy="525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066558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954" y="1606186"/>
            <a:ext cx="9273579" cy="482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438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11F2-02A4-4719-B73F-82BE3F63D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Today’s music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8C053-7B9A-4357-A0AB-F2999877C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988982"/>
            <a:ext cx="3910105" cy="3416300"/>
          </a:xfrm>
        </p:spPr>
        <p:txBody>
          <a:bodyPr/>
          <a:lstStyle/>
          <a:p>
            <a:r>
              <a:rPr lang="en-GB" dirty="0"/>
              <a:t>Listen carefully to the music – what can you hear? </a:t>
            </a:r>
          </a:p>
          <a:p>
            <a:r>
              <a:rPr lang="en-GB" dirty="0"/>
              <a:t>Is there 1 instrument or more? </a:t>
            </a:r>
          </a:p>
          <a:p>
            <a:r>
              <a:rPr lang="en-GB" dirty="0"/>
              <a:t>Do you think it has been made recently or in the past?</a:t>
            </a:r>
          </a:p>
          <a:p>
            <a:r>
              <a:rPr lang="en-GB" dirty="0"/>
              <a:t>Why/ why not … can you give a reason?  </a:t>
            </a:r>
          </a:p>
        </p:txBody>
      </p:sp>
      <p:pic>
        <p:nvPicPr>
          <p:cNvPr id="5" name="Online Media 4" title="Maple Leaf Rag Played by Scott Joplin">
            <a:hlinkClick r:id="" action="ppaction://media"/>
            <a:extLst>
              <a:ext uri="{FF2B5EF4-FFF2-40B4-BE49-F238E27FC236}">
                <a16:creationId xmlns:a16="http://schemas.microsoft.com/office/drawing/2014/main" id="{F10FB63D-5502-469C-AA1E-FA4A3844D4D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719483" y="2696632"/>
            <a:ext cx="5667022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97622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9E6CD-ED00-4FAC-9CF4-94076A3E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the music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750CE-AF53-4AA7-8EC4-4881F66D7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217" y="2468032"/>
            <a:ext cx="4591421" cy="34163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music is called </a:t>
            </a:r>
            <a:r>
              <a:rPr lang="en-GB" b="1" dirty="0"/>
              <a:t>‘Maple Leaf Rag’</a:t>
            </a:r>
            <a:r>
              <a:rPr lang="en-GB" dirty="0"/>
              <a:t> and was composed by Scott Joplin</a:t>
            </a:r>
          </a:p>
        </p:txBody>
      </p:sp>
      <p:pic>
        <p:nvPicPr>
          <p:cNvPr id="1026" name="Picture 2" descr="Scott Joplin ...">
            <a:extLst>
              <a:ext uri="{FF2B5EF4-FFF2-40B4-BE49-F238E27FC236}">
                <a16:creationId xmlns:a16="http://schemas.microsoft.com/office/drawing/2014/main" id="{0E51E13C-B40A-4F65-8B71-D75F19814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6136" y="3135404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CFB8D6-C5C9-4538-B9DF-5D98960C532D}"/>
              </a:ext>
            </a:extLst>
          </p:cNvPr>
          <p:cNvSpPr txBox="1">
            <a:spLocks/>
          </p:cNvSpPr>
          <p:nvPr/>
        </p:nvSpPr>
        <p:spPr>
          <a:xfrm>
            <a:off x="1399176" y="4945902"/>
            <a:ext cx="4591421" cy="1780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GB" dirty="0"/>
              <a:t>The genre of the music is called</a:t>
            </a:r>
          </a:p>
          <a:p>
            <a:pPr marL="0" indent="0" algn="ctr">
              <a:buFont typeface="Wingdings 3" charset="2"/>
              <a:buNone/>
            </a:pPr>
            <a:r>
              <a:rPr lang="en-GB" sz="2800" b="1" dirty="0"/>
              <a:t>‘Ragtime’ </a:t>
            </a:r>
          </a:p>
          <a:p>
            <a:pPr marL="0" indent="0" algn="ctr">
              <a:buFont typeface="Wingdings 3" charset="2"/>
              <a:buNone/>
            </a:pPr>
            <a:r>
              <a:rPr lang="en-GB" dirty="0"/>
              <a:t>and made people feel in the mood</a:t>
            </a:r>
          </a:p>
          <a:p>
            <a:pPr marL="0" indent="0" algn="ctr">
              <a:buFont typeface="Wingdings 3" charset="2"/>
              <a:buNone/>
            </a:pPr>
            <a:r>
              <a:rPr lang="en-GB" dirty="0"/>
              <a:t>to dance. 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562804-B116-45BB-8453-097CB9460F05}"/>
              </a:ext>
            </a:extLst>
          </p:cNvPr>
          <p:cNvSpPr txBox="1">
            <a:spLocks/>
          </p:cNvSpPr>
          <p:nvPr/>
        </p:nvSpPr>
        <p:spPr>
          <a:xfrm>
            <a:off x="6578602" y="2368983"/>
            <a:ext cx="4591421" cy="193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GB" dirty="0"/>
              <a:t>This video helps to explain HOW ragtime music is made. </a:t>
            </a:r>
          </a:p>
          <a:p>
            <a:pPr marL="0" indent="0" algn="ctr">
              <a:buFont typeface="Wingdings 3" charset="2"/>
              <a:buNone/>
            </a:pPr>
            <a:r>
              <a:rPr lang="en-GB" sz="800" dirty="0"/>
              <a:t>(Teachers can you talk through the video whilst its playing – from 20seconds in)</a:t>
            </a:r>
          </a:p>
          <a:p>
            <a:pPr marL="0" indent="0" algn="ctr">
              <a:buFont typeface="Wingdings 3" charset="2"/>
              <a:buNone/>
            </a:pPr>
            <a:endParaRPr lang="en-GB" sz="800" dirty="0"/>
          </a:p>
          <a:p>
            <a:pPr marL="0" indent="0" algn="ctr">
              <a:buNone/>
            </a:pPr>
            <a:r>
              <a:rPr lang="en-GB" sz="1600" dirty="0">
                <a:hlinkClick r:id="rId3"/>
              </a:rPr>
              <a:t>https://www.youtube.com/watch?v=QTQQAWCqytE&amp;t=127s</a:t>
            </a:r>
            <a:r>
              <a:rPr lang="en-GB" sz="1600" dirty="0"/>
              <a:t> 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4D82A5D-3E14-4610-8CDF-61FFDCEC815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46680" y="4303058"/>
            <a:ext cx="5055263" cy="2232061"/>
          </a:xfrm>
          <a:prstGeom prst="rect">
            <a:avLst/>
          </a:prstGeom>
        </p:spPr>
      </p:pic>
      <p:pic>
        <p:nvPicPr>
          <p:cNvPr id="1028" name="Picture 4" descr="Classic rag - Wikipedia">
            <a:extLst>
              <a:ext uri="{FF2B5EF4-FFF2-40B4-BE49-F238E27FC236}">
                <a16:creationId xmlns:a16="http://schemas.microsoft.com/office/drawing/2014/main" id="{91A6FC31-3578-4567-8914-36CC6B7553A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43" y="4814047"/>
            <a:ext cx="1579054" cy="2043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97368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We are the children of </a:t>
            </a:r>
            <a:br>
              <a:rPr lang="en-US" dirty="0"/>
            </a:br>
            <a:r>
              <a:rPr lang="en-US" dirty="0"/>
              <a:t>Hayfield Lane</a:t>
            </a:r>
            <a:endParaRPr lang="en-GB" dirty="0"/>
          </a:p>
        </p:txBody>
      </p:sp>
      <p:pic>
        <p:nvPicPr>
          <p:cNvPr id="4" name="Picture 3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9707" y="2353992"/>
            <a:ext cx="8412585" cy="43516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08565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Clapping rhythms</a:t>
            </a:r>
            <a:endParaRPr lang="en-GB" dirty="0"/>
          </a:p>
        </p:txBody>
      </p:sp>
      <p:pic>
        <p:nvPicPr>
          <p:cNvPr id="3" name="Online Media 2" title="Rhythm Clap Along - Level 1 to 3  (For Beginners/Kids) 👂🎵👏">
            <a:hlinkClick r:id="" action="ppaction://media"/>
            <a:extLst>
              <a:ext uri="{FF2B5EF4-FFF2-40B4-BE49-F238E27FC236}">
                <a16:creationId xmlns:a16="http://schemas.microsoft.com/office/drawing/2014/main" id="{B263FC72-5282-4449-99FF-18A3D8074E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61553" y="2681691"/>
            <a:ext cx="5868894" cy="33012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5AC03C-54E5-44DF-B8A4-834F2E3FED8F}"/>
              </a:ext>
            </a:extLst>
          </p:cNvPr>
          <p:cNvSpPr txBox="1"/>
          <p:nvPr/>
        </p:nvSpPr>
        <p:spPr>
          <a:xfrm>
            <a:off x="367553" y="3550024"/>
            <a:ext cx="252804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Listen carefully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Can you complete level 1?</a:t>
            </a:r>
          </a:p>
        </p:txBody>
      </p:sp>
    </p:spTree>
    <p:extLst>
      <p:ext uri="{BB962C8B-B14F-4D97-AF65-F5344CB8AC3E}">
        <p14:creationId xmlns:p14="http://schemas.microsoft.com/office/powerpoint/2010/main" val="15860386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554" y="2913017"/>
            <a:ext cx="8360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Week 5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159612285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Clapping rhythms</a:t>
            </a:r>
            <a:endParaRPr lang="en-GB" dirty="0"/>
          </a:p>
        </p:txBody>
      </p:sp>
      <p:pic>
        <p:nvPicPr>
          <p:cNvPr id="3" name="Online Media 2" title="Rhythm Clap Along - Level 1 to 3  (For Beginners/Kids) 👂🎵👏">
            <a:hlinkClick r:id="" action="ppaction://media"/>
            <a:extLst>
              <a:ext uri="{FF2B5EF4-FFF2-40B4-BE49-F238E27FC236}">
                <a16:creationId xmlns:a16="http://schemas.microsoft.com/office/drawing/2014/main" id="{B263FC72-5282-4449-99FF-18A3D8074E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61553" y="2681691"/>
            <a:ext cx="5868894" cy="33012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5AC03C-54E5-44DF-B8A4-834F2E3FED8F}"/>
              </a:ext>
            </a:extLst>
          </p:cNvPr>
          <p:cNvSpPr txBox="1"/>
          <p:nvPr/>
        </p:nvSpPr>
        <p:spPr>
          <a:xfrm>
            <a:off x="322729" y="3178155"/>
            <a:ext cx="25280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Listen carefully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Can you complete level 1?</a:t>
            </a:r>
          </a:p>
          <a:p>
            <a:endParaRPr lang="en-GB" dirty="0"/>
          </a:p>
          <a:p>
            <a:r>
              <a:rPr lang="en-GB" dirty="0"/>
              <a:t>Can we do better than last week?</a:t>
            </a:r>
          </a:p>
        </p:txBody>
      </p:sp>
    </p:spTree>
    <p:extLst>
      <p:ext uri="{BB962C8B-B14F-4D97-AF65-F5344CB8AC3E}">
        <p14:creationId xmlns:p14="http://schemas.microsoft.com/office/powerpoint/2010/main" val="376470672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834" y="1704022"/>
            <a:ext cx="8995237" cy="437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828322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253" y="1650273"/>
            <a:ext cx="9327461" cy="485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86647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370" y="1629999"/>
            <a:ext cx="9495744" cy="492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60255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44" y="1235528"/>
            <a:ext cx="9722235" cy="525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425364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954" y="1606186"/>
            <a:ext cx="9273579" cy="482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246267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9E6CD-ED00-4FAC-9CF4-94076A3E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750CE-AF53-4AA7-8EC4-4881F66D7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2552" y="2468030"/>
            <a:ext cx="4591421" cy="34163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music is called </a:t>
            </a:r>
            <a:r>
              <a:rPr lang="en-GB" b="1" dirty="0"/>
              <a:t>‘Maple Leaf Rag’</a:t>
            </a:r>
            <a:r>
              <a:rPr lang="en-GB" dirty="0"/>
              <a:t> and was composed by Scott Joplin</a:t>
            </a:r>
          </a:p>
        </p:txBody>
      </p:sp>
      <p:pic>
        <p:nvPicPr>
          <p:cNvPr id="1026" name="Picture 2" descr="Scott Joplin ...">
            <a:extLst>
              <a:ext uri="{FF2B5EF4-FFF2-40B4-BE49-F238E27FC236}">
                <a16:creationId xmlns:a16="http://schemas.microsoft.com/office/drawing/2014/main" id="{0E51E13C-B40A-4F65-8B71-D75F198146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6667" y="3088339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CFB8D6-C5C9-4538-B9DF-5D98960C532D}"/>
              </a:ext>
            </a:extLst>
          </p:cNvPr>
          <p:cNvSpPr txBox="1">
            <a:spLocks/>
          </p:cNvSpPr>
          <p:nvPr/>
        </p:nvSpPr>
        <p:spPr>
          <a:xfrm>
            <a:off x="6184349" y="4810060"/>
            <a:ext cx="4591421" cy="1780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GB" dirty="0"/>
              <a:t>The genre of the music is called</a:t>
            </a:r>
          </a:p>
          <a:p>
            <a:pPr marL="0" indent="0" algn="ctr">
              <a:buFont typeface="Wingdings 3" charset="2"/>
              <a:buNone/>
            </a:pPr>
            <a:r>
              <a:rPr lang="en-GB" sz="2800" b="1" dirty="0"/>
              <a:t>‘Ragtime’ </a:t>
            </a:r>
          </a:p>
          <a:p>
            <a:pPr marL="0" indent="0" algn="ctr">
              <a:buFont typeface="Wingdings 3" charset="2"/>
              <a:buNone/>
            </a:pPr>
            <a:r>
              <a:rPr lang="en-GB" dirty="0"/>
              <a:t>and made people feel in the mood</a:t>
            </a:r>
          </a:p>
          <a:p>
            <a:pPr marL="0" indent="0" algn="ctr">
              <a:buFont typeface="Wingdings 3" charset="2"/>
              <a:buNone/>
            </a:pPr>
            <a:r>
              <a:rPr lang="en-GB" dirty="0"/>
              <a:t>to dance.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294CB9-9CF2-4231-98E4-0343360DFB20}"/>
              </a:ext>
            </a:extLst>
          </p:cNvPr>
          <p:cNvSpPr txBox="1">
            <a:spLocks/>
          </p:cNvSpPr>
          <p:nvPr/>
        </p:nvSpPr>
        <p:spPr>
          <a:xfrm>
            <a:off x="1143950" y="2701113"/>
            <a:ext cx="4591421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GB" dirty="0"/>
              <a:t>Can you remember the type of music we listened to last week? </a:t>
            </a:r>
          </a:p>
          <a:p>
            <a:pPr marL="0" indent="0" algn="ctr">
              <a:buFont typeface="Wingdings 3" charset="2"/>
              <a:buNone/>
            </a:pPr>
            <a:endParaRPr lang="en-GB" dirty="0"/>
          </a:p>
          <a:p>
            <a:pPr marL="0" indent="0" algn="ctr">
              <a:buFont typeface="Wingdings 3" charset="2"/>
              <a:buNone/>
            </a:pPr>
            <a:endParaRPr lang="en-GB" dirty="0"/>
          </a:p>
          <a:p>
            <a:pPr marL="0" indent="0" algn="ctr">
              <a:buFont typeface="Wingdings 3" charset="2"/>
              <a:buNone/>
            </a:pPr>
            <a:r>
              <a:rPr lang="en-GB" dirty="0"/>
              <a:t>Have a listen and see what you can remember – can you share it with the person sat next to you? </a:t>
            </a:r>
          </a:p>
        </p:txBody>
      </p:sp>
      <p:pic>
        <p:nvPicPr>
          <p:cNvPr id="2050" name="Picture 2" descr="Classic rag - Wikipedia">
            <a:extLst>
              <a:ext uri="{FF2B5EF4-FFF2-40B4-BE49-F238E27FC236}">
                <a16:creationId xmlns:a16="http://schemas.microsoft.com/office/drawing/2014/main" id="{22E8048A-67E5-4B8E-95F3-E6A3D321810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03657" y="3700710"/>
            <a:ext cx="1620174" cy="2097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C3EF8BA-6765-4A81-BC9A-4DC68E958FAB}"/>
              </a:ext>
            </a:extLst>
          </p:cNvPr>
          <p:cNvSpPr/>
          <p:nvPr/>
        </p:nvSpPr>
        <p:spPr>
          <a:xfrm>
            <a:off x="754253" y="3429000"/>
            <a:ext cx="585288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dirty="0">
                <a:hlinkClick r:id="rId4"/>
              </a:rPr>
              <a:t>https://www.youtube.com/watch?v=pMAtL7n_-rc</a:t>
            </a:r>
            <a:r>
              <a:rPr lang="en-GB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84922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11F2-02A4-4719-B73F-82BE3F63D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8C053-7B9A-4357-A0AB-F2999877C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988982"/>
            <a:ext cx="3910105" cy="3416300"/>
          </a:xfrm>
        </p:spPr>
        <p:txBody>
          <a:bodyPr/>
          <a:lstStyle/>
          <a:p>
            <a:r>
              <a:rPr lang="en-GB" dirty="0"/>
              <a:t>Now you have heard it again, how does the music make you feel? </a:t>
            </a:r>
          </a:p>
          <a:p>
            <a:r>
              <a:rPr lang="en-GB" dirty="0"/>
              <a:t>Does it make you want to dance or does it make you think or feel something different? </a:t>
            </a:r>
          </a:p>
          <a:p>
            <a:r>
              <a:rPr lang="en-GB" dirty="0"/>
              <a:t>Would you play ragtime music at home? Why/Why not?</a:t>
            </a:r>
          </a:p>
        </p:txBody>
      </p:sp>
      <p:pic>
        <p:nvPicPr>
          <p:cNvPr id="5" name="Online Media 4" title="Maple Leaf Rag Played by Scott Joplin">
            <a:hlinkClick r:id="" action="ppaction://media"/>
            <a:extLst>
              <a:ext uri="{FF2B5EF4-FFF2-40B4-BE49-F238E27FC236}">
                <a16:creationId xmlns:a16="http://schemas.microsoft.com/office/drawing/2014/main" id="{F10FB63D-5502-469C-AA1E-FA4A3844D4DD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719483" y="2696632"/>
            <a:ext cx="5667022" cy="3187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68437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D117-D8AB-46EA-9676-D118ACD2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Harvest song </a:t>
            </a:r>
          </a:p>
        </p:txBody>
      </p:sp>
      <p:pic>
        <p:nvPicPr>
          <p:cNvPr id="4" name="Online Media 3" title="No 1 | It&amp;#39;s Harvest Time - Autumn, Harvest Songs - Used in 1000&amp;#39;s of  schools | karaoke GUIDE VOICES">
            <a:hlinkClick r:id="" action="ppaction://media"/>
            <a:extLst>
              <a:ext uri="{FF2B5EF4-FFF2-40B4-BE49-F238E27FC236}">
                <a16:creationId xmlns:a16="http://schemas.microsoft.com/office/drawing/2014/main" id="{6E636110-E4A0-4A0B-B1EF-93BD18CBA75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56147" y="2510235"/>
            <a:ext cx="6820935" cy="383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89927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834" y="1704022"/>
            <a:ext cx="8995237" cy="437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0408200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554" y="2913017"/>
            <a:ext cx="8360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Week 6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280094922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Clapping rhythms</a:t>
            </a:r>
            <a:endParaRPr lang="en-GB" dirty="0"/>
          </a:p>
        </p:txBody>
      </p:sp>
      <p:pic>
        <p:nvPicPr>
          <p:cNvPr id="3" name="Online Media 2" title="Rhythm Clap Along - Level 1 to 3  (For Beginners/Kids) 👂🎵👏">
            <a:hlinkClick r:id="" action="ppaction://media"/>
            <a:extLst>
              <a:ext uri="{FF2B5EF4-FFF2-40B4-BE49-F238E27FC236}">
                <a16:creationId xmlns:a16="http://schemas.microsoft.com/office/drawing/2014/main" id="{B263FC72-5282-4449-99FF-18A3D8074E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61553" y="2681691"/>
            <a:ext cx="5868894" cy="33012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5AC03C-54E5-44DF-B8A4-834F2E3FED8F}"/>
              </a:ext>
            </a:extLst>
          </p:cNvPr>
          <p:cNvSpPr txBox="1"/>
          <p:nvPr/>
        </p:nvSpPr>
        <p:spPr>
          <a:xfrm>
            <a:off x="322729" y="3178155"/>
            <a:ext cx="25280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Listen carefully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Can you complete level 1?</a:t>
            </a:r>
          </a:p>
          <a:p>
            <a:endParaRPr lang="en-GB" dirty="0"/>
          </a:p>
          <a:p>
            <a:r>
              <a:rPr lang="en-GB" dirty="0"/>
              <a:t>Can we do better than last week?</a:t>
            </a:r>
          </a:p>
        </p:txBody>
      </p:sp>
    </p:spTree>
    <p:extLst>
      <p:ext uri="{BB962C8B-B14F-4D97-AF65-F5344CB8AC3E}">
        <p14:creationId xmlns:p14="http://schemas.microsoft.com/office/powerpoint/2010/main" val="148915152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834" y="1704022"/>
            <a:ext cx="8995237" cy="437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998012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253" y="1650273"/>
            <a:ext cx="9327461" cy="485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216910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370" y="1629999"/>
            <a:ext cx="9495744" cy="492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533363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44" y="1235528"/>
            <a:ext cx="9722235" cy="525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551568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954" y="1606186"/>
            <a:ext cx="9273579" cy="482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831656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11F2-02A4-4719-B73F-82BE3F63D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Today’s music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8C053-7B9A-4357-A0AB-F2999877C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4954" y="2988982"/>
            <a:ext cx="3910105" cy="3416300"/>
          </a:xfrm>
        </p:spPr>
        <p:txBody>
          <a:bodyPr/>
          <a:lstStyle/>
          <a:p>
            <a:r>
              <a:rPr lang="en-GB" dirty="0"/>
              <a:t>Listen carefully to the music – what can you hear? </a:t>
            </a:r>
          </a:p>
          <a:p>
            <a:r>
              <a:rPr lang="en-GB" dirty="0"/>
              <a:t>Is there 1 instrument or more? </a:t>
            </a:r>
          </a:p>
          <a:p>
            <a:r>
              <a:rPr lang="en-GB" dirty="0"/>
              <a:t>Do you think it has been made recently or in the past?</a:t>
            </a:r>
          </a:p>
          <a:p>
            <a:r>
              <a:rPr lang="en-GB" dirty="0"/>
              <a:t>Why/ why not … can you give a reason?  </a:t>
            </a:r>
          </a:p>
        </p:txBody>
      </p:sp>
      <p:pic>
        <p:nvPicPr>
          <p:cNvPr id="6" name="Online Media 5" title="I Got You (I Feel Good) (1964 Version)">
            <a:hlinkClick r:id="" action="ppaction://media"/>
            <a:extLst>
              <a:ext uri="{FF2B5EF4-FFF2-40B4-BE49-F238E27FC236}">
                <a16:creationId xmlns:a16="http://schemas.microsoft.com/office/drawing/2014/main" id="{E8865E04-E4AE-4529-A289-BECC834DD61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38800" y="2731995"/>
            <a:ext cx="5821081" cy="327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967057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9E6CD-ED00-4FAC-9CF4-94076A3E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About the music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750CE-AF53-4AA7-8EC4-4881F66D7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77217" y="2468032"/>
            <a:ext cx="4591421" cy="341630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The music is called </a:t>
            </a:r>
            <a:r>
              <a:rPr lang="en-GB" sz="2400" b="1" dirty="0"/>
              <a:t>‘I feel good’ </a:t>
            </a:r>
          </a:p>
          <a:p>
            <a:pPr marL="0" indent="0" algn="ctr">
              <a:buNone/>
            </a:pPr>
            <a:r>
              <a:rPr lang="en-GB" dirty="0"/>
              <a:t>by James Brown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CFB8D6-C5C9-4538-B9DF-5D98960C532D}"/>
              </a:ext>
            </a:extLst>
          </p:cNvPr>
          <p:cNvSpPr txBox="1">
            <a:spLocks/>
          </p:cNvSpPr>
          <p:nvPr/>
        </p:nvSpPr>
        <p:spPr>
          <a:xfrm>
            <a:off x="1399176" y="4994211"/>
            <a:ext cx="4591421" cy="1780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GB" dirty="0"/>
              <a:t>The genre of the music is called</a:t>
            </a:r>
          </a:p>
          <a:p>
            <a:pPr marL="0" indent="0" algn="ctr">
              <a:buFont typeface="Wingdings 3" charset="2"/>
              <a:buNone/>
            </a:pPr>
            <a:r>
              <a:rPr lang="en-GB" sz="2800" b="1" dirty="0"/>
              <a:t>‘Soul Funk’ </a:t>
            </a:r>
          </a:p>
          <a:p>
            <a:pPr marL="0" indent="0" algn="ctr">
              <a:buFont typeface="Wingdings 3" charset="2"/>
              <a:buNone/>
            </a:pPr>
            <a:r>
              <a:rPr lang="en-GB" dirty="0"/>
              <a:t>Like last weeks Ragtime music, it is made to get people dancing! </a:t>
            </a:r>
          </a:p>
          <a:p>
            <a:pPr marL="0" indent="0" algn="ctr">
              <a:buFont typeface="Wingdings 3" charset="2"/>
              <a:buNone/>
            </a:pPr>
            <a:endParaRPr lang="en-GB" dirty="0"/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6562804-B116-45BB-8453-097CB9460F05}"/>
              </a:ext>
            </a:extLst>
          </p:cNvPr>
          <p:cNvSpPr txBox="1">
            <a:spLocks/>
          </p:cNvSpPr>
          <p:nvPr/>
        </p:nvSpPr>
        <p:spPr>
          <a:xfrm>
            <a:off x="6471025" y="4176182"/>
            <a:ext cx="4591421" cy="193407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GB" dirty="0"/>
              <a:t>It is from the 1960’s, which is in the past. </a:t>
            </a:r>
          </a:p>
          <a:p>
            <a:pPr marL="0" indent="0" algn="ctr">
              <a:buFont typeface="Wingdings 3" charset="2"/>
              <a:buNone/>
            </a:pPr>
            <a:endParaRPr lang="en-GB" sz="800" dirty="0"/>
          </a:p>
          <a:p>
            <a:pPr marL="0" indent="0" algn="ctr">
              <a:buFont typeface="Wingdings 3" charset="2"/>
              <a:buNone/>
            </a:pPr>
            <a:r>
              <a:rPr lang="en-GB" dirty="0"/>
              <a:t>Which would you rather dance to? Ragtime or </a:t>
            </a:r>
            <a:r>
              <a:rPr lang="en-GB" dirty="0" err="1"/>
              <a:t>soulfunk</a:t>
            </a:r>
            <a:r>
              <a:rPr lang="en-GB" dirty="0"/>
              <a:t>. </a:t>
            </a:r>
          </a:p>
          <a:p>
            <a:pPr marL="0" indent="0" algn="ctr">
              <a:buFont typeface="Wingdings 3" charset="2"/>
              <a:buNone/>
            </a:pPr>
            <a:r>
              <a:rPr lang="en-GB" dirty="0"/>
              <a:t>Why? </a:t>
            </a:r>
          </a:p>
        </p:txBody>
      </p:sp>
      <p:pic>
        <p:nvPicPr>
          <p:cNvPr id="3074" name="Picture 2" descr="I Got You (I Feel Good)': James Brown's ...">
            <a:extLst>
              <a:ext uri="{FF2B5EF4-FFF2-40B4-BE49-F238E27FC236}">
                <a16:creationId xmlns:a16="http://schemas.microsoft.com/office/drawing/2014/main" id="{FB03680B-9A95-42A6-8934-B9D659894D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3530" y="3279961"/>
            <a:ext cx="1757082" cy="175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volutionary Decade: Reflections on the 1960s - EIU - Booth Library">
            <a:extLst>
              <a:ext uri="{FF2B5EF4-FFF2-40B4-BE49-F238E27FC236}">
                <a16:creationId xmlns:a16="http://schemas.microsoft.com/office/drawing/2014/main" id="{83836E00-E4D3-4B64-856F-6155BAFAC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077" y="2330683"/>
            <a:ext cx="3630706" cy="17359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0480172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D117-D8AB-46EA-9676-D118ACD2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Harvest song </a:t>
            </a:r>
          </a:p>
        </p:txBody>
      </p:sp>
      <p:pic>
        <p:nvPicPr>
          <p:cNvPr id="4" name="Online Media 3" title="No 1 | It&amp;#39;s Harvest Time - Autumn, Harvest Songs - Used in 1000&amp;#39;s of  schools | karaoke GUIDE VOICES">
            <a:hlinkClick r:id="" action="ppaction://media"/>
            <a:extLst>
              <a:ext uri="{FF2B5EF4-FFF2-40B4-BE49-F238E27FC236}">
                <a16:creationId xmlns:a16="http://schemas.microsoft.com/office/drawing/2014/main" id="{6E636110-E4A0-4A0B-B1EF-93BD18CBA75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56147" y="2510235"/>
            <a:ext cx="6820935" cy="383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37950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253" y="1650273"/>
            <a:ext cx="9327461" cy="485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12459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985554" y="2913017"/>
            <a:ext cx="836022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/>
              <a:t>Week 7</a:t>
            </a:r>
            <a:endParaRPr lang="en-GB" sz="8000" dirty="0"/>
          </a:p>
        </p:txBody>
      </p:sp>
    </p:spTree>
    <p:extLst>
      <p:ext uri="{BB962C8B-B14F-4D97-AF65-F5344CB8AC3E}">
        <p14:creationId xmlns:p14="http://schemas.microsoft.com/office/powerpoint/2010/main" val="12729810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Clapping rhythms</a:t>
            </a:r>
            <a:endParaRPr lang="en-GB" dirty="0"/>
          </a:p>
        </p:txBody>
      </p:sp>
      <p:pic>
        <p:nvPicPr>
          <p:cNvPr id="3" name="Online Media 2" title="Rhythm Clap Along - Level 1 to 3  (For Beginners/Kids) 👂🎵👏">
            <a:hlinkClick r:id="" action="ppaction://media"/>
            <a:extLst>
              <a:ext uri="{FF2B5EF4-FFF2-40B4-BE49-F238E27FC236}">
                <a16:creationId xmlns:a16="http://schemas.microsoft.com/office/drawing/2014/main" id="{B263FC72-5282-4449-99FF-18A3D8074EE7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3161553" y="2681691"/>
            <a:ext cx="5868894" cy="3301253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85AC03C-54E5-44DF-B8A4-834F2E3FED8F}"/>
              </a:ext>
            </a:extLst>
          </p:cNvPr>
          <p:cNvSpPr txBox="1"/>
          <p:nvPr/>
        </p:nvSpPr>
        <p:spPr>
          <a:xfrm>
            <a:off x="322729" y="3178155"/>
            <a:ext cx="252804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/>
              <a:t>Listen carefully</a:t>
            </a:r>
          </a:p>
          <a:p>
            <a:endParaRPr lang="en-GB" dirty="0"/>
          </a:p>
          <a:p>
            <a:endParaRPr lang="en-GB" dirty="0"/>
          </a:p>
          <a:p>
            <a:r>
              <a:rPr lang="en-GB" dirty="0"/>
              <a:t>Can you complete level 1?</a:t>
            </a:r>
          </a:p>
          <a:p>
            <a:endParaRPr lang="en-GB" dirty="0"/>
          </a:p>
          <a:p>
            <a:r>
              <a:rPr lang="en-GB" dirty="0"/>
              <a:t>Can we do better than last week?</a:t>
            </a:r>
          </a:p>
        </p:txBody>
      </p:sp>
    </p:spTree>
    <p:extLst>
      <p:ext uri="{BB962C8B-B14F-4D97-AF65-F5344CB8AC3E}">
        <p14:creationId xmlns:p14="http://schemas.microsoft.com/office/powerpoint/2010/main" val="195097584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27834" y="1704022"/>
            <a:ext cx="8995237" cy="4370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0698954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3253" y="1650273"/>
            <a:ext cx="9327461" cy="48550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53704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370" y="1629999"/>
            <a:ext cx="9495744" cy="492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1422169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44" y="1235528"/>
            <a:ext cx="9722235" cy="525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75119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954" y="1606186"/>
            <a:ext cx="9273579" cy="482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4758796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9A9E6CD-ED00-4FAC-9CF4-94076A3E3A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Reflection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8D750CE-AF53-4AA7-8EC4-4881F66D72B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2552" y="2468030"/>
            <a:ext cx="4591421" cy="3416300"/>
          </a:xfrm>
        </p:spPr>
        <p:txBody>
          <a:bodyPr/>
          <a:lstStyle/>
          <a:p>
            <a:pPr marL="0" indent="0" algn="ctr">
              <a:buNone/>
            </a:pPr>
            <a:r>
              <a:rPr lang="en-GB" dirty="0"/>
              <a:t>The music is called </a:t>
            </a:r>
            <a:r>
              <a:rPr lang="en-GB" b="1" dirty="0"/>
              <a:t>‘I feel good’</a:t>
            </a:r>
            <a:r>
              <a:rPr lang="en-GB" dirty="0"/>
              <a:t> by James Brown </a:t>
            </a:r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C6CFB8D6-C5C9-4538-B9DF-5D98960C532D}"/>
              </a:ext>
            </a:extLst>
          </p:cNvPr>
          <p:cNvSpPr txBox="1">
            <a:spLocks/>
          </p:cNvSpPr>
          <p:nvPr/>
        </p:nvSpPr>
        <p:spPr>
          <a:xfrm>
            <a:off x="6533972" y="4810060"/>
            <a:ext cx="4591421" cy="178024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GB" dirty="0"/>
              <a:t>The genre of the music is called</a:t>
            </a:r>
          </a:p>
          <a:p>
            <a:pPr marL="0" indent="0" algn="ctr">
              <a:buFont typeface="Wingdings 3" charset="2"/>
              <a:buNone/>
            </a:pPr>
            <a:r>
              <a:rPr lang="en-GB" sz="2800" b="1" dirty="0"/>
              <a:t>‘Soul Funk ’ </a:t>
            </a:r>
          </a:p>
          <a:p>
            <a:pPr marL="0" indent="0" algn="ctr">
              <a:buFont typeface="Wingdings 3" charset="2"/>
              <a:buNone/>
            </a:pPr>
            <a:r>
              <a:rPr lang="en-GB" dirty="0"/>
              <a:t>and made people feel in the mood</a:t>
            </a:r>
          </a:p>
          <a:p>
            <a:pPr marL="0" indent="0" algn="ctr">
              <a:buFont typeface="Wingdings 3" charset="2"/>
              <a:buNone/>
            </a:pPr>
            <a:r>
              <a:rPr lang="en-GB" dirty="0"/>
              <a:t>to dance. 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54294CB9-9CF2-4231-98E4-0343360DFB20}"/>
              </a:ext>
            </a:extLst>
          </p:cNvPr>
          <p:cNvSpPr txBox="1">
            <a:spLocks/>
          </p:cNvSpPr>
          <p:nvPr/>
        </p:nvSpPr>
        <p:spPr>
          <a:xfrm>
            <a:off x="564776" y="2701113"/>
            <a:ext cx="5170595" cy="34163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6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4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 3" charset="2"/>
              <a:buChar char=""/>
              <a:defRPr sz="12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3" charset="2"/>
              <a:buNone/>
            </a:pPr>
            <a:r>
              <a:rPr lang="en-GB" dirty="0"/>
              <a:t>Can you remember the type of music we listened to last week? </a:t>
            </a:r>
          </a:p>
          <a:p>
            <a:pPr marL="0" indent="0" algn="ctr">
              <a:buFont typeface="Wingdings 3" charset="2"/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>
                <a:hlinkClick r:id="rId2"/>
              </a:rPr>
              <a:t>https://www.youtube.com/watch?v=2IoqZyho0Ys</a:t>
            </a:r>
            <a:r>
              <a:rPr lang="en-GB" dirty="0"/>
              <a:t> </a:t>
            </a:r>
          </a:p>
          <a:p>
            <a:pPr marL="0" indent="0" algn="ctr">
              <a:buFont typeface="Wingdings 3" charset="2"/>
              <a:buNone/>
            </a:pPr>
            <a:endParaRPr lang="en-GB" dirty="0"/>
          </a:p>
          <a:p>
            <a:pPr marL="0" indent="0" algn="ctr">
              <a:buFont typeface="Wingdings 3" charset="2"/>
              <a:buNone/>
            </a:pPr>
            <a:r>
              <a:rPr lang="en-GB" dirty="0"/>
              <a:t>Have a listen and see what you can remember – can you share it with the person sat next to you? </a:t>
            </a:r>
          </a:p>
        </p:txBody>
      </p:sp>
      <p:pic>
        <p:nvPicPr>
          <p:cNvPr id="9" name="Picture 2" descr="I Got You (I Feel Good)': James Brown's ...">
            <a:extLst>
              <a:ext uri="{FF2B5EF4-FFF2-40B4-BE49-F238E27FC236}">
                <a16:creationId xmlns:a16="http://schemas.microsoft.com/office/drawing/2014/main" id="{B45771C8-0366-4D78-AB0D-FAEB19F9FC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49721" y="3052978"/>
            <a:ext cx="1757082" cy="17570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680319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5" grpId="0"/>
    </p:bld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F411F2-02A4-4719-B73F-82BE3F63D0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Reflection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68C053-7B9A-4357-A0AB-F2999877CFF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74271" y="2731995"/>
            <a:ext cx="3910105" cy="3416300"/>
          </a:xfrm>
        </p:spPr>
        <p:txBody>
          <a:bodyPr/>
          <a:lstStyle/>
          <a:p>
            <a:r>
              <a:rPr lang="en-GB" dirty="0"/>
              <a:t>Now you have heard it again, how does the music make you feel? </a:t>
            </a:r>
          </a:p>
          <a:p>
            <a:r>
              <a:rPr lang="en-GB" dirty="0"/>
              <a:t>Does it make you want to dance or does it make you think or feel something different? </a:t>
            </a:r>
          </a:p>
          <a:p>
            <a:r>
              <a:rPr lang="en-GB" dirty="0"/>
              <a:t>Would you play soul funk music at home? Why/Why not?</a:t>
            </a:r>
          </a:p>
          <a:p>
            <a:endParaRPr lang="en-GB" dirty="0"/>
          </a:p>
        </p:txBody>
      </p:sp>
      <p:pic>
        <p:nvPicPr>
          <p:cNvPr id="6" name="Online Media 5" title="I Got You (I Feel Good) (1964 Version)">
            <a:hlinkClick r:id="" action="ppaction://media"/>
            <a:extLst>
              <a:ext uri="{FF2B5EF4-FFF2-40B4-BE49-F238E27FC236}">
                <a16:creationId xmlns:a16="http://schemas.microsoft.com/office/drawing/2014/main" id="{E8865E04-E4AE-4529-A289-BECC834DD61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638800" y="2731995"/>
            <a:ext cx="5821081" cy="3274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229742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B6D117-D8AB-46EA-9676-D118ACD22D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Harvest song </a:t>
            </a:r>
          </a:p>
        </p:txBody>
      </p:sp>
      <p:pic>
        <p:nvPicPr>
          <p:cNvPr id="4" name="Online Media 3" title="No 1 | It&amp;#39;s Harvest Time - Autumn, Harvest Songs - Used in 1000&amp;#39;s of  schools | karaoke GUIDE VOICES">
            <a:hlinkClick r:id="" action="ppaction://media"/>
            <a:extLst>
              <a:ext uri="{FF2B5EF4-FFF2-40B4-BE49-F238E27FC236}">
                <a16:creationId xmlns:a16="http://schemas.microsoft.com/office/drawing/2014/main" id="{6E636110-E4A0-4A0B-B1EF-93BD18CBA75D}"/>
              </a:ext>
            </a:extLst>
          </p:cNvPr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2556147" y="2510235"/>
            <a:ext cx="6820935" cy="38367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8833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2370" y="1629999"/>
            <a:ext cx="9495744" cy="4925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212395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2844" y="1235528"/>
            <a:ext cx="9722235" cy="52567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06215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38954" y="1606186"/>
            <a:ext cx="9273579" cy="4820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71940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5C3FCC-88A3-4303-A5EE-6E3EBEFAC63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Today’s music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AB0BD5-3112-4A05-B158-219FFD442F2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154954" y="3567953"/>
            <a:ext cx="4825158" cy="2451848"/>
          </a:xfrm>
        </p:spPr>
        <p:txBody>
          <a:bodyPr/>
          <a:lstStyle/>
          <a:p>
            <a:r>
              <a:rPr lang="en-GB" dirty="0"/>
              <a:t>Listen to the music </a:t>
            </a:r>
          </a:p>
          <a:p>
            <a:r>
              <a:rPr lang="en-GB" dirty="0"/>
              <a:t>Has anyone heard it before? </a:t>
            </a:r>
          </a:p>
          <a:p>
            <a:r>
              <a:rPr lang="en-GB" dirty="0"/>
              <a:t>Do you recognise where it is from?</a:t>
            </a:r>
          </a:p>
        </p:txBody>
      </p:sp>
      <p:pic>
        <p:nvPicPr>
          <p:cNvPr id="5" name="Online Media 4" title="We Don&amp;#39;t March With Colonel Hathi (Disney Mashup) | Jungle Book">
            <a:hlinkClick r:id="" action="ppaction://media"/>
            <a:extLst>
              <a:ext uri="{FF2B5EF4-FFF2-40B4-BE49-F238E27FC236}">
                <a16:creationId xmlns:a16="http://schemas.microsoft.com/office/drawing/2014/main" id="{973EC9A0-2978-437E-9124-E30DAB57A2E4}"/>
              </a:ext>
            </a:extLst>
          </p:cNvPr>
          <p:cNvPicPr>
            <a:picLocks noGrp="1" noRot="1" noChangeAspect="1"/>
          </p:cNvPicPr>
          <p:nvPr>
            <p:ph sz="half" idx="2"/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5882018" y="2666253"/>
            <a:ext cx="5721029" cy="32180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5547708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on Boardroom">
  <a:themeElements>
    <a:clrScheme name="Ion Boardroom">
      <a:dk1>
        <a:sysClr val="windowText" lastClr="000000"/>
      </a:dk1>
      <a:lt1>
        <a:sysClr val="window" lastClr="FFFFFF"/>
      </a:lt1>
      <a:dk2>
        <a:srgbClr val="3B3059"/>
      </a:dk2>
      <a:lt2>
        <a:srgbClr val="EBEBEB"/>
      </a:lt2>
      <a:accent1>
        <a:srgbClr val="B31166"/>
      </a:accent1>
      <a:accent2>
        <a:srgbClr val="E33D6F"/>
      </a:accent2>
      <a:accent3>
        <a:srgbClr val="E45F3C"/>
      </a:accent3>
      <a:accent4>
        <a:srgbClr val="E9943A"/>
      </a:accent4>
      <a:accent5>
        <a:srgbClr val="9B6BF2"/>
      </a:accent5>
      <a:accent6>
        <a:srgbClr val="D53DD0"/>
      </a:accent6>
      <a:hlink>
        <a:srgbClr val="8F8F8F"/>
      </a:hlink>
      <a:folHlink>
        <a:srgbClr val="A5A5A5"/>
      </a:folHlink>
    </a:clrScheme>
    <a:fontScheme name="Ion Boardroom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Ion Boardroom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124000"/>
                <a:satMod val="148000"/>
                <a:lumMod val="124000"/>
              </a:schemeClr>
            </a:gs>
            <a:gs pos="100000">
              <a:schemeClr val="phClr">
                <a:shade val="76000"/>
                <a:hueMod val="89000"/>
                <a:satMod val="164000"/>
                <a:lumMod val="5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91000"/>
                <a:satMod val="164000"/>
                <a:lumMod val="74000"/>
              </a:schemeClr>
              <a:schemeClr val="phClr">
                <a:hueMod val="124000"/>
                <a:satMod val="140000"/>
                <a:lumMod val="14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 Boardroom" id="{FC33163D-4339-46B1-8EED-24C834239D99}" vid="{B8502691-933B-45FE-8764-BA278511EF2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 Boardroom</Template>
  <TotalTime>1508</TotalTime>
  <Words>723</Words>
  <Application>Microsoft Office PowerPoint</Application>
  <PresentationFormat>Widescreen</PresentationFormat>
  <Paragraphs>123</Paragraphs>
  <Slides>59</Slides>
  <Notes>0</Notes>
  <HiddenSlides>0</HiddenSlides>
  <MMClips>15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59</vt:i4>
      </vt:variant>
    </vt:vector>
  </HeadingPairs>
  <TitlesOfParts>
    <vt:vector size="63" baseType="lpstr">
      <vt:lpstr>Arial</vt:lpstr>
      <vt:lpstr>Century Gothic</vt:lpstr>
      <vt:lpstr>Wingdings 3</vt:lpstr>
      <vt:lpstr>Ion Boardroom</vt:lpstr>
      <vt:lpstr>Music Appreciation </vt:lpstr>
      <vt:lpstr>PowerPoint Presentation</vt:lpstr>
      <vt:lpstr>Clapping rhythms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Today’s music </vt:lpstr>
      <vt:lpstr>We are the children of  Hayfield Lane</vt:lpstr>
      <vt:lpstr>PowerPoint Presentation</vt:lpstr>
      <vt:lpstr>Clapping rhythms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Today’s music </vt:lpstr>
      <vt:lpstr>We are the children of  Hayfield Lane</vt:lpstr>
      <vt:lpstr>PowerPoint Presentation</vt:lpstr>
      <vt:lpstr>Clapping rhythms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Today’s music </vt:lpstr>
      <vt:lpstr>About the music </vt:lpstr>
      <vt:lpstr>We are the children of  Hayfield Lane</vt:lpstr>
      <vt:lpstr>PowerPoint Presentation</vt:lpstr>
      <vt:lpstr>Clapping rhythms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</vt:lpstr>
      <vt:lpstr>Reflection</vt:lpstr>
      <vt:lpstr>Harvest song </vt:lpstr>
      <vt:lpstr>PowerPoint Presentation</vt:lpstr>
      <vt:lpstr>Clapping rhythms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Today’s music </vt:lpstr>
      <vt:lpstr>About the music </vt:lpstr>
      <vt:lpstr>Harvest song </vt:lpstr>
      <vt:lpstr>PowerPoint Presentation</vt:lpstr>
      <vt:lpstr>Clapping rhythms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Reflection</vt:lpstr>
      <vt:lpstr>Reflection</vt:lpstr>
      <vt:lpstr>Harvest song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Appreciation</dc:title>
  <dc:creator>Samantha Mills</dc:creator>
  <cp:lastModifiedBy>Samantha Mills</cp:lastModifiedBy>
  <cp:revision>20</cp:revision>
  <dcterms:created xsi:type="dcterms:W3CDTF">2024-09-08T17:56:06Z</dcterms:created>
  <dcterms:modified xsi:type="dcterms:W3CDTF">2024-09-19T11:35:34Z</dcterms:modified>
</cp:coreProperties>
</file>